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embeddings/oleObject1.bin" ContentType="application/vnd.openxmlformats-officedocument.oleObject"/>
  <Override PartName="/ppt/tags/tag2.xml" ContentType="application/vnd.openxmlformats-officedocument.presentationml.tags+xml"/>
  <Override PartName="/ppt/embeddings/oleObject2.bin" ContentType="application/vnd.openxmlformats-officedocument.oleObject"/>
  <Override PartName="/ppt/tags/tag3.xml" ContentType="application/vnd.openxmlformats-officedocument.presentationml.tags+xml"/>
  <Override PartName="/ppt/embeddings/oleObject3.bin" ContentType="application/vnd.openxmlformats-officedocument.oleObject"/>
  <Override PartName="/ppt/tags/tag4.xml" ContentType="application/vnd.openxmlformats-officedocument.presentationml.tags+xml"/>
  <Override PartName="/ppt/embeddings/oleObject4.bin" ContentType="application/vnd.openxmlformats-officedocument.oleObject"/>
  <Override PartName="/ppt/tags/tag5.xml" ContentType="application/vnd.openxmlformats-officedocument.presentationml.tags+xml"/>
  <Override PartName="/ppt/embeddings/oleObject5.bin" ContentType="application/vnd.openxmlformats-officedocument.oleObject"/>
  <Override PartName="/ppt/tags/tag6.xml" ContentType="application/vnd.openxmlformats-officedocument.presentationml.tags+xml"/>
  <Override PartName="/ppt/embeddings/oleObject6.bin" ContentType="application/vnd.openxmlformats-officedocument.oleObject"/>
  <Override PartName="/ppt/tags/tag7.xml" ContentType="application/vnd.openxmlformats-officedocument.presentationml.tags+xml"/>
  <Override PartName="/ppt/embeddings/oleObject7.bin" ContentType="application/vnd.openxmlformats-officedocument.oleObject"/>
  <Override PartName="/ppt/tags/tag8.xml" ContentType="application/vnd.openxmlformats-officedocument.presentationml.tags+xml"/>
  <Override PartName="/ppt/embeddings/oleObject8.bin" ContentType="application/vnd.openxmlformats-officedocument.oleObject"/>
  <Override PartName="/ppt/tags/tag9.xml" ContentType="application/vnd.openxmlformats-officedocument.presentationml.tags+xml"/>
  <Override PartName="/ppt/embeddings/oleObject9.bin" ContentType="application/vnd.openxmlformats-officedocument.oleObject"/>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embeddings/oleObject10.bin" ContentType="application/vnd.openxmlformats-officedocument.oleObject"/>
  <Override PartName="/ppt/comments/comment1.xml" ContentType="application/vnd.openxmlformats-officedocument.presentationml.comment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xml" ContentType="application/vnd.openxmlformats-officedocument.presentationml.notesSlide+xml"/>
  <Override PartName="/ppt/embeddings/oleObject11.bin" ContentType="application/vnd.openxmlformats-officedocument.oleObject"/>
  <Override PartName="/ppt/comments/comment2.xml" ContentType="application/vnd.openxmlformats-officedocument.presentationml.comment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3.xml" ContentType="application/vnd.openxmlformats-officedocument.presentationml.notesSlide+xml"/>
  <Override PartName="/ppt/embeddings/oleObject12.bin" ContentType="application/vnd.openxmlformats-officedocument.oleObject"/>
  <Override PartName="/ppt/comments/comment3.xml" ContentType="application/vnd.openxmlformats-officedocument.presentationml.comments+xml"/>
  <Override PartName="/ppt/tags/tag55.xml" ContentType="application/vnd.openxmlformats-officedocument.presentationml.tags+xml"/>
  <Override PartName="/ppt/notesSlides/notesSlide4.xml" ContentType="application/vnd.openxmlformats-officedocument.presentationml.notesSlide+xml"/>
  <Override PartName="/ppt/embeddings/oleObject13.bin" ContentType="application/vnd.openxmlformats-officedocument.oleObject"/>
  <Override PartName="/ppt/notesSlides/notesSlide5.xml" ContentType="application/vnd.openxmlformats-officedocument.presentationml.notesSlide+xml"/>
  <Override PartName="/ppt/comments/comment4.xml" ContentType="application/vnd.openxmlformats-officedocument.presentationml.comment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6.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7.xml" ContentType="application/vnd.openxmlformats-officedocument.presentationml.notesSlide+xml"/>
  <Override PartName="/ppt/embeddings/oleObject14.bin" ContentType="application/vnd.openxmlformats-officedocument.oleObject"/>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8.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9.xml" ContentType="application/vnd.openxmlformats-officedocument.presentationml.notesSlide+xml"/>
  <Override PartName="/ppt/comments/comment5.xml" ContentType="application/vnd.openxmlformats-officedocument.presentationml.comments+xml"/>
  <Override PartName="/ppt/notesSlides/notesSlide10.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comments/comment6.xml" ContentType="application/vnd.openxmlformats-officedocument.presentationml.comment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1.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2.xml" ContentType="application/vnd.openxmlformats-officedocument.presentationml.notesSlide+xml"/>
  <Override PartName="/ppt/tags/tag114.xml" ContentType="application/vnd.openxmlformats-officedocument.presentationml.tags+xml"/>
  <Override PartName="/ppt/notesSlides/notesSlide13.xml" ContentType="application/vnd.openxmlformats-officedocument.presentationml.notesSlide+xml"/>
  <Override PartName="/ppt/comments/comment7.xml" ContentType="application/vnd.openxmlformats-officedocument.presentationml.comment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14.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notesSlides/notesSlide17.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24.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notesSlides/notesSlide25.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28.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sldIdLst>
    <p:sldId id="308" r:id="rId2"/>
    <p:sldId id="325" r:id="rId3"/>
    <p:sldId id="326" r:id="rId4"/>
    <p:sldId id="385" r:id="rId5"/>
    <p:sldId id="327" r:id="rId6"/>
    <p:sldId id="328" r:id="rId7"/>
    <p:sldId id="329" r:id="rId8"/>
    <p:sldId id="330" r:id="rId9"/>
    <p:sldId id="331" r:id="rId10"/>
    <p:sldId id="332"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52" r:id="rId31"/>
    <p:sldId id="353" r:id="rId32"/>
    <p:sldId id="354" r:id="rId33"/>
    <p:sldId id="355" r:id="rId34"/>
    <p:sldId id="356" r:id="rId35"/>
    <p:sldId id="357" r:id="rId36"/>
    <p:sldId id="358" r:id="rId37"/>
    <p:sldId id="359" r:id="rId38"/>
    <p:sldId id="360" r:id="rId39"/>
    <p:sldId id="361" r:id="rId40"/>
    <p:sldId id="362" r:id="rId41"/>
    <p:sldId id="363" r:id="rId42"/>
    <p:sldId id="364" r:id="rId43"/>
    <p:sldId id="365" r:id="rId44"/>
    <p:sldId id="366" r:id="rId45"/>
    <p:sldId id="367" r:id="rId46"/>
    <p:sldId id="368" r:id="rId47"/>
    <p:sldId id="369" r:id="rId48"/>
    <p:sldId id="370" r:id="rId49"/>
    <p:sldId id="371" r:id="rId50"/>
    <p:sldId id="372" r:id="rId51"/>
    <p:sldId id="373" r:id="rId52"/>
    <p:sldId id="374" r:id="rId53"/>
    <p:sldId id="375" r:id="rId54"/>
    <p:sldId id="376" r:id="rId55"/>
    <p:sldId id="377" r:id="rId56"/>
    <p:sldId id="378" r:id="rId57"/>
    <p:sldId id="379" r:id="rId58"/>
    <p:sldId id="380" r:id="rId59"/>
    <p:sldId id="381" r:id="rId60"/>
    <p:sldId id="382" r:id="rId61"/>
    <p:sldId id="383" r:id="rId62"/>
    <p:sldId id="384" r:id="rId63"/>
    <p:sldId id="387" r:id="rId64"/>
    <p:sldId id="386" r:id="rId65"/>
    <p:sldId id="388" r:id="rId66"/>
    <p:sldId id="389" r:id="rId67"/>
    <p:sldId id="390" r:id="rId68"/>
    <p:sldId id="391" r:id="rId69"/>
    <p:sldId id="324"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 Darling" initials="TD" lastIdx="5" clrIdx="0">
    <p:extLst/>
  </p:cmAuthor>
  <p:cmAuthor id="2" name="Lora Sparkman" initials="LS" lastIdx="13" clrIdx="1">
    <p:extLst/>
  </p:cmAuthor>
  <p:cmAuthor id="3" name="Abby Panozzo" initials="" lastIdx="10"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20" d="100"/>
          <a:sy n="120" d="100"/>
        </p:scale>
        <p:origin x="-1320" y="-1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commentAuthors" Target="commentAuthors.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4-07-28T13:54:04.975" idx="1">
    <p:pos x="2738" y="1821"/>
    <p:text>Insert links to the specific slides within the document</p:text>
  </p:cm>
  <p:cm authorId="3" dt="2014-07-28T14:06:08.499" idx="2">
    <p:pos x="477" y="1312"/>
    <p:text>Options on wording: 1. Expectations of GNOSIS Peer Mentors, 2. Responsibilities of GNOSIS Peer Mentors, 3. Commitments of GNOSIS Peer Mentors</p:text>
  </p:cm>
  <p:cm authorId="3" dt="2014-07-29T08:55:05.945" idx="3">
    <p:pos x="228" y="701"/>
    <p:text>Center the numbers and letters inside each circle.</p:text>
  </p:cm>
</p:cmLst>
</file>

<file path=ppt/comments/comment2.xml><?xml version="1.0" encoding="utf-8"?>
<p:cmLst xmlns:a="http://schemas.openxmlformats.org/drawingml/2006/main" xmlns:r="http://schemas.openxmlformats.org/officeDocument/2006/relationships" xmlns:p="http://schemas.openxmlformats.org/presentationml/2006/main">
  <p:cm authorId="3" dt="2014-07-28T13:55:05.355" idx="4">
    <p:pos x="2974" y="1866"/>
    <p:text>Link to slides in document</p:text>
  </p:cm>
</p:cmLst>
</file>

<file path=ppt/comments/comment3.xml><?xml version="1.0" encoding="utf-8"?>
<p:cmLst xmlns:a="http://schemas.openxmlformats.org/drawingml/2006/main" xmlns:r="http://schemas.openxmlformats.org/officeDocument/2006/relationships" xmlns:p="http://schemas.openxmlformats.org/presentationml/2006/main">
  <p:cm authorId="3" dt="2014-07-28T13:55:05.355" idx="10">
    <p:pos x="2974" y="1866"/>
    <p:text>Link to slides in document</p:text>
  </p:cm>
</p:cmLst>
</file>

<file path=ppt/comments/comment4.xml><?xml version="1.0" encoding="utf-8"?>
<p:cmLst xmlns:a="http://schemas.openxmlformats.org/drawingml/2006/main" xmlns:r="http://schemas.openxmlformats.org/officeDocument/2006/relationships" xmlns:p="http://schemas.openxmlformats.org/presentationml/2006/main">
  <p:cm authorId="3" dt="2014-07-28T14:02:58.591" idx="5">
    <p:pos x="3946" y="1750"/>
    <p:text>Update screen shot to reflect generic GNOSIS for OB or GNOSIS EM We should include both</p:text>
  </p:cm>
</p:cmLst>
</file>

<file path=ppt/comments/comment5.xml><?xml version="1.0" encoding="utf-8"?>
<p:cmLst xmlns:a="http://schemas.openxmlformats.org/drawingml/2006/main" xmlns:r="http://schemas.openxmlformats.org/officeDocument/2006/relationships" xmlns:p="http://schemas.openxmlformats.org/presentationml/2006/main">
  <p:cm authorId="3" dt="2014-07-29T13:39:25.580" idx="6">
    <p:pos x="3939" y="1295"/>
    <p:text>Needs word smithing help!</p:text>
  </p:cm>
</p:cmLst>
</file>

<file path=ppt/comments/comment6.xml><?xml version="1.0" encoding="utf-8"?>
<p:cmLst xmlns:a="http://schemas.openxmlformats.org/drawingml/2006/main" xmlns:r="http://schemas.openxmlformats.org/officeDocument/2006/relationships" xmlns:p="http://schemas.openxmlformats.org/presentationml/2006/main">
  <p:cm authorId="3" dt="2014-07-29T15:01:31.670" idx="7">
    <p:pos x="3261" y="2397"/>
    <p:text>Update the title to Fetal Assessment &amp; Monitoring</p:text>
  </p:cm>
</p:cmLst>
</file>

<file path=ppt/comments/comment7.xml><?xml version="1.0" encoding="utf-8"?>
<p:cmLst xmlns:a="http://schemas.openxmlformats.org/drawingml/2006/main" xmlns:r="http://schemas.openxmlformats.org/officeDocument/2006/relationships" xmlns:p="http://schemas.openxmlformats.org/presentationml/2006/main">
  <p:cm authorId="3" dt="2014-08-12T09:54:26.762" idx="8">
    <p:pos x="2644" y="1979"/>
    <p:text>Need to update the slide to reflect the new name of the course Fetal Assessment &amp; Monitoring.</p:text>
  </p:cm>
  <p:cm authorId="3" dt="2014-08-14T14:24:56.031" idx="9">
    <p:pos x="2257" y="2214"/>
    <p:text>Is there a better layout for this slide? What are some other visually acceptable options for drawing attention to the sample learning path?</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NULL"/></Relationships>
</file>

<file path=ppt/drawings/_rels/vmlDrawing11.vml.rels><?xml version="1.0" encoding="UTF-8" standalone="yes"?>
<Relationships xmlns="http://schemas.openxmlformats.org/package/2006/relationships"><Relationship Id="rId1" Type="http://schemas.openxmlformats.org/officeDocument/2006/relationships/image" Target="NULL"/></Relationships>
</file>

<file path=ppt/drawings/_rels/vmlDrawing12.vml.rels><?xml version="1.0" encoding="UTF-8" standalone="yes"?>
<Relationships xmlns="http://schemas.openxmlformats.org/package/2006/relationships"><Relationship Id="rId1" Type="http://schemas.openxmlformats.org/officeDocument/2006/relationships/image" Target="NULL"/></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8E16BE-9497-4D64-B08B-FB6FCBA7C770}" type="datetimeFigureOut">
              <a:rPr lang="en-US" smtClean="0"/>
              <a:t>8/18/14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86382B-C900-4179-BB8E-DCC10ECB7B03}" type="slidenum">
              <a:rPr lang="en-US" smtClean="0"/>
              <a:t>‹#›</a:t>
            </a:fld>
            <a:endParaRPr lang="en-US"/>
          </a:p>
        </p:txBody>
      </p:sp>
    </p:spTree>
    <p:extLst>
      <p:ext uri="{BB962C8B-B14F-4D97-AF65-F5344CB8AC3E}">
        <p14:creationId xmlns:p14="http://schemas.microsoft.com/office/powerpoint/2010/main" val="3645606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42BE8D11-F71D-4F82-B6AE-A795049FAA34}" type="slidenum">
              <a:rPr lang="en-US"/>
              <a:pPr/>
              <a:t>2</a:t>
            </a:fld>
            <a:endParaRPr lang="en-US"/>
          </a:p>
        </p:txBody>
      </p:sp>
      <p:sp>
        <p:nvSpPr>
          <p:cNvPr id="674818" name="Rectangle 2"/>
          <p:cNvSpPr>
            <a:spLocks noGrp="1" noRot="1" noChangeAspect="1" noChangeArrowheads="1" noTextEdit="1"/>
          </p:cNvSpPr>
          <p:nvPr>
            <p:ph type="sldImg"/>
          </p:nvPr>
        </p:nvSpPr>
        <p:spPr>
          <a:ln/>
        </p:spPr>
      </p:sp>
      <p:sp>
        <p:nvSpPr>
          <p:cNvPr id="674819" name="Rectangle 3"/>
          <p:cNvSpPr>
            <a:spLocks noGrp="1" noChangeArrowheads="1"/>
          </p:cNvSpPr>
          <p:nvPr>
            <p:ph type="body" idx="1"/>
          </p:nvPr>
        </p:nvSpPr>
        <p:spPr>
          <a:xfrm>
            <a:off x="546100" y="5322888"/>
            <a:ext cx="5746750" cy="260350"/>
          </a:xfrm>
        </p:spPr>
        <p:txBody>
          <a:bodyPr/>
          <a:lstStyle/>
          <a:p>
            <a:endParaRPr lang="en-US"/>
          </a:p>
        </p:txBody>
      </p:sp>
    </p:spTree>
    <p:extLst>
      <p:ext uri="{BB962C8B-B14F-4D97-AF65-F5344CB8AC3E}">
        <p14:creationId xmlns:p14="http://schemas.microsoft.com/office/powerpoint/2010/main" val="2436902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CD5AD6-B584-4445-A5FD-04A8A5FD5135}" type="slidenum">
              <a:rPr lang="en-US" smtClean="0"/>
              <a:t>21</a:t>
            </a:fld>
            <a:endParaRPr lang="en-US"/>
          </a:p>
        </p:txBody>
      </p:sp>
    </p:spTree>
    <p:extLst>
      <p:ext uri="{BB962C8B-B14F-4D97-AF65-F5344CB8AC3E}">
        <p14:creationId xmlns:p14="http://schemas.microsoft.com/office/powerpoint/2010/main" val="3848230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CD5AD6-B584-4445-A5FD-04A8A5FD5135}" type="slidenum">
              <a:rPr lang="en-US" smtClean="0"/>
              <a:t>26</a:t>
            </a:fld>
            <a:endParaRPr lang="en-US"/>
          </a:p>
        </p:txBody>
      </p:sp>
    </p:spTree>
    <p:extLst>
      <p:ext uri="{BB962C8B-B14F-4D97-AF65-F5344CB8AC3E}">
        <p14:creationId xmlns:p14="http://schemas.microsoft.com/office/powerpoint/2010/main" val="3848230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CD5AD6-B584-4445-A5FD-04A8A5FD5135}" type="slidenum">
              <a:rPr lang="en-US" smtClean="0"/>
              <a:t>33</a:t>
            </a:fld>
            <a:endParaRPr lang="en-US"/>
          </a:p>
        </p:txBody>
      </p:sp>
    </p:spTree>
    <p:extLst>
      <p:ext uri="{BB962C8B-B14F-4D97-AF65-F5344CB8AC3E}">
        <p14:creationId xmlns:p14="http://schemas.microsoft.com/office/powerpoint/2010/main" val="3848230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dirty="0" smtClean="0"/>
              <a:t>The PPM establishes your Learning Path which is unique to each individual practitioner’s proficiencies. Each practitioner is provided color-coded &amp; prioritized content for self-directed education and review.</a:t>
            </a:r>
            <a:endParaRPr lang="en-US" sz="1200" dirty="0" smtClean="0">
              <a:solidFill>
                <a:schemeClr val="tx1"/>
              </a:solidFill>
            </a:endParaRPr>
          </a:p>
          <a:p>
            <a:endParaRPr lang="en-US" sz="1200" dirty="0" smtClean="0">
              <a:solidFill>
                <a:schemeClr val="tx1"/>
              </a:solidFill>
            </a:endParaRPr>
          </a:p>
          <a:p>
            <a:r>
              <a:rPr lang="en-US" sz="1200" dirty="0" smtClean="0"/>
              <a:t>Red represents content</a:t>
            </a:r>
            <a:r>
              <a:rPr lang="en-US" sz="1200" baseline="0" dirty="0" smtClean="0"/>
              <a:t> to focus on improving immediately- </a:t>
            </a:r>
            <a:r>
              <a:rPr lang="en-US" sz="1200" dirty="0" smtClean="0"/>
              <a:t>high</a:t>
            </a:r>
            <a:r>
              <a:rPr lang="en-US" sz="1200" baseline="0" dirty="0" smtClean="0"/>
              <a:t> </a:t>
            </a:r>
            <a:r>
              <a:rPr lang="en-US" sz="1200" dirty="0" smtClean="0"/>
              <a:t>priority content</a:t>
            </a:r>
          </a:p>
          <a:p>
            <a:r>
              <a:rPr lang="en-US" sz="1200" dirty="0" smtClean="0"/>
              <a:t>Yellow represents  content to review</a:t>
            </a:r>
            <a:r>
              <a:rPr lang="en-US" sz="1200" baseline="0" dirty="0" smtClean="0"/>
              <a:t> and refresh- </a:t>
            </a:r>
            <a:r>
              <a:rPr lang="en-US" sz="1200" dirty="0" smtClean="0"/>
              <a:t>medium</a:t>
            </a:r>
            <a:r>
              <a:rPr lang="en-US" sz="1200" baseline="0" dirty="0" smtClean="0"/>
              <a:t> </a:t>
            </a:r>
            <a:r>
              <a:rPr lang="en-US" sz="1200" dirty="0" smtClean="0"/>
              <a:t>priority</a:t>
            </a:r>
            <a:r>
              <a:rPr lang="en-US" sz="1200" baseline="0" dirty="0" smtClean="0"/>
              <a:t> content</a:t>
            </a:r>
            <a:endParaRPr lang="en-US" sz="1200" dirty="0" smtClean="0"/>
          </a:p>
          <a:p>
            <a:r>
              <a:rPr lang="en-US" sz="1200" dirty="0" smtClean="0"/>
              <a:t>Green represents content</a:t>
            </a:r>
            <a:r>
              <a:rPr lang="en-US" sz="1200" baseline="0" dirty="0" smtClean="0"/>
              <a:t> where the PPM determined you were clinically proficient.</a:t>
            </a:r>
            <a:endParaRPr lang="en-US" sz="1200" dirty="0" smtClean="0"/>
          </a:p>
          <a:p>
            <a:endParaRPr lang="en-US" sz="1200" dirty="0" smtClean="0"/>
          </a:p>
          <a:p>
            <a:pPr lvl="0"/>
            <a:r>
              <a:rPr lang="en-US" sz="1200" dirty="0" smtClean="0"/>
              <a:t>Complete each of the red and yellow content segments in</a:t>
            </a:r>
            <a:r>
              <a:rPr lang="en-US" sz="1200" baseline="0" dirty="0" smtClean="0"/>
              <a:t> order to receive your memo of completion of your</a:t>
            </a:r>
            <a:r>
              <a:rPr lang="en-US" sz="1200" dirty="0" smtClean="0"/>
              <a:t> Learning Path.</a:t>
            </a:r>
          </a:p>
          <a:p>
            <a:pPr lvl="0"/>
            <a:endParaRPr lang="en-US" sz="1200" dirty="0" smtClean="0"/>
          </a:p>
          <a:p>
            <a:pPr lvl="0"/>
            <a:r>
              <a:rPr lang="en-US" sz="1200" b="1" i="1" baseline="0" dirty="0" smtClean="0"/>
              <a:t>What determines how content components get color-coded?</a:t>
            </a:r>
          </a:p>
          <a:p>
            <a:pPr lvl="0"/>
            <a:r>
              <a:rPr lang="en-US" sz="1200" dirty="0" smtClean="0"/>
              <a:t>The learning path is developed based on a user’s PPM score and the clinical significance of the content. The process consists of the following steps:</a:t>
            </a:r>
          </a:p>
          <a:p>
            <a:pPr lvl="0"/>
            <a:endParaRPr lang="en-US" sz="1200" dirty="0" smtClean="0"/>
          </a:p>
          <a:p>
            <a:pPr marL="171450" lvl="0" indent="-171450">
              <a:buFont typeface="Arial"/>
              <a:buChar char="•"/>
            </a:pPr>
            <a:r>
              <a:rPr lang="en-US" sz="1200" dirty="0" smtClean="0"/>
              <a:t>Each piece of content is weighted, based it clinical significance.</a:t>
            </a:r>
          </a:p>
          <a:p>
            <a:pPr marL="171450" lvl="0" indent="-171450">
              <a:buFontTx/>
              <a:buChar char="•"/>
            </a:pPr>
            <a:r>
              <a:rPr lang="en-US" sz="1200" dirty="0" smtClean="0"/>
              <a:t>PPM questions are mapped to each area of content.</a:t>
            </a:r>
          </a:p>
          <a:p>
            <a:pPr marL="171450" lvl="0" indent="-171450">
              <a:buFont typeface="Arial"/>
              <a:buChar char="•"/>
            </a:pPr>
            <a:r>
              <a:rPr lang="en-US" sz="1200" dirty="0" smtClean="0"/>
              <a:t> Learning paths are tested using canonical users to ensure its accuracy</a:t>
            </a:r>
          </a:p>
          <a:p>
            <a:pPr lvl="0"/>
            <a:r>
              <a:rPr lang="en-US" sz="1200" dirty="0" smtClean="0"/>
              <a:t>and reliability.</a:t>
            </a:r>
          </a:p>
          <a:p>
            <a:endParaRPr lang="en-US" dirty="0"/>
          </a:p>
        </p:txBody>
      </p:sp>
      <p:sp>
        <p:nvSpPr>
          <p:cNvPr id="4" name="Slide Number Placeholder 3"/>
          <p:cNvSpPr>
            <a:spLocks noGrp="1"/>
          </p:cNvSpPr>
          <p:nvPr>
            <p:ph type="sldNum" sz="quarter" idx="10"/>
          </p:nvPr>
        </p:nvSpPr>
        <p:spPr/>
        <p:txBody>
          <a:bodyPr/>
          <a:lstStyle/>
          <a:p>
            <a:fld id="{DFCD5AD6-B584-4445-A5FD-04A8A5FD5135}" type="slidenum">
              <a:rPr lang="en-US" smtClean="0"/>
              <a:t>34</a:t>
            </a:fld>
            <a:endParaRPr lang="en-US"/>
          </a:p>
        </p:txBody>
      </p:sp>
    </p:spTree>
    <p:extLst>
      <p:ext uri="{BB962C8B-B14F-4D97-AF65-F5344CB8AC3E}">
        <p14:creationId xmlns:p14="http://schemas.microsoft.com/office/powerpoint/2010/main" val="2748284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CD5AD6-B584-4445-A5FD-04A8A5FD5135}" type="slidenum">
              <a:rPr lang="en-US" smtClean="0"/>
              <a:t>38</a:t>
            </a:fld>
            <a:endParaRPr lang="en-US"/>
          </a:p>
        </p:txBody>
      </p:sp>
    </p:spTree>
    <p:extLst>
      <p:ext uri="{BB962C8B-B14F-4D97-AF65-F5344CB8AC3E}">
        <p14:creationId xmlns:p14="http://schemas.microsoft.com/office/powerpoint/2010/main" val="3848230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the individual user completes their Learning Path blocks, the Certificate Progress indicator saves credit towards the certificate in 15 minute increments. </a:t>
            </a:r>
          </a:p>
          <a:p>
            <a:endParaRPr lang="en-US" dirty="0"/>
          </a:p>
        </p:txBody>
      </p:sp>
      <p:sp>
        <p:nvSpPr>
          <p:cNvPr id="4" name="Slide Number Placeholder 3"/>
          <p:cNvSpPr>
            <a:spLocks noGrp="1"/>
          </p:cNvSpPr>
          <p:nvPr>
            <p:ph type="sldNum" sz="quarter" idx="10"/>
          </p:nvPr>
        </p:nvSpPr>
        <p:spPr/>
        <p:txBody>
          <a:bodyPr/>
          <a:lstStyle/>
          <a:p>
            <a:fld id="{DFCD5AD6-B584-4445-A5FD-04A8A5FD5135}" type="slidenum">
              <a:rPr lang="en-US" smtClean="0"/>
              <a:t>43</a:t>
            </a:fld>
            <a:endParaRPr lang="en-US"/>
          </a:p>
        </p:txBody>
      </p:sp>
    </p:spTree>
    <p:extLst>
      <p:ext uri="{BB962C8B-B14F-4D97-AF65-F5344CB8AC3E}">
        <p14:creationId xmlns:p14="http://schemas.microsoft.com/office/powerpoint/2010/main" val="1617660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CD5AD6-B584-4445-A5FD-04A8A5FD5135}" type="slidenum">
              <a:rPr lang="en-US" smtClean="0"/>
              <a:t>45</a:t>
            </a:fld>
            <a:endParaRPr lang="en-US"/>
          </a:p>
        </p:txBody>
      </p:sp>
    </p:spTree>
    <p:extLst>
      <p:ext uri="{BB962C8B-B14F-4D97-AF65-F5344CB8AC3E}">
        <p14:creationId xmlns:p14="http://schemas.microsoft.com/office/powerpoint/2010/main" val="3848230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CD5AD6-B584-4445-A5FD-04A8A5FD5135}" type="slidenum">
              <a:rPr lang="en-US" smtClean="0"/>
              <a:t>46</a:t>
            </a:fld>
            <a:endParaRPr lang="en-US"/>
          </a:p>
        </p:txBody>
      </p:sp>
    </p:spTree>
    <p:extLst>
      <p:ext uri="{BB962C8B-B14F-4D97-AF65-F5344CB8AC3E}">
        <p14:creationId xmlns:p14="http://schemas.microsoft.com/office/powerpoint/2010/main" val="3848230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CD5AD6-B584-4445-A5FD-04A8A5FD5135}" type="slidenum">
              <a:rPr lang="en-US" smtClean="0"/>
              <a:t>47</a:t>
            </a:fld>
            <a:endParaRPr lang="en-US"/>
          </a:p>
        </p:txBody>
      </p:sp>
    </p:spTree>
    <p:extLst>
      <p:ext uri="{BB962C8B-B14F-4D97-AF65-F5344CB8AC3E}">
        <p14:creationId xmlns:p14="http://schemas.microsoft.com/office/powerpoint/2010/main" val="3848230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CD5AD6-B584-4445-A5FD-04A8A5FD5135}" type="slidenum">
              <a:rPr lang="en-US" smtClean="0"/>
              <a:t>49</a:t>
            </a:fld>
            <a:endParaRPr lang="en-US"/>
          </a:p>
        </p:txBody>
      </p:sp>
    </p:spTree>
    <p:extLst>
      <p:ext uri="{BB962C8B-B14F-4D97-AF65-F5344CB8AC3E}">
        <p14:creationId xmlns:p14="http://schemas.microsoft.com/office/powerpoint/2010/main" val="3788303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42BE8D11-F71D-4F82-B6AE-A795049FAA34}" type="slidenum">
              <a:rPr lang="en-US"/>
              <a:pPr/>
              <a:t>3</a:t>
            </a:fld>
            <a:endParaRPr lang="en-US"/>
          </a:p>
        </p:txBody>
      </p:sp>
      <p:sp>
        <p:nvSpPr>
          <p:cNvPr id="674818" name="Rectangle 2"/>
          <p:cNvSpPr>
            <a:spLocks noGrp="1" noRot="1" noChangeAspect="1" noChangeArrowheads="1" noTextEdit="1"/>
          </p:cNvSpPr>
          <p:nvPr>
            <p:ph type="sldImg"/>
          </p:nvPr>
        </p:nvSpPr>
        <p:spPr>
          <a:ln/>
        </p:spPr>
      </p:sp>
      <p:sp>
        <p:nvSpPr>
          <p:cNvPr id="674819" name="Rectangle 3"/>
          <p:cNvSpPr>
            <a:spLocks noGrp="1" noChangeArrowheads="1"/>
          </p:cNvSpPr>
          <p:nvPr>
            <p:ph type="body" idx="1"/>
          </p:nvPr>
        </p:nvSpPr>
        <p:spPr>
          <a:xfrm>
            <a:off x="546100" y="5322888"/>
            <a:ext cx="5746750" cy="260350"/>
          </a:xfrm>
        </p:spPr>
        <p:txBody>
          <a:bodyPr/>
          <a:lstStyle/>
          <a:p>
            <a:endParaRPr lang="en-US"/>
          </a:p>
        </p:txBody>
      </p:sp>
    </p:spTree>
    <p:extLst>
      <p:ext uri="{BB962C8B-B14F-4D97-AF65-F5344CB8AC3E}">
        <p14:creationId xmlns:p14="http://schemas.microsoft.com/office/powerpoint/2010/main" val="2436902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CD5AD6-B584-4445-A5FD-04A8A5FD5135}" type="slidenum">
              <a:rPr lang="en-US" smtClean="0"/>
              <a:t>50</a:t>
            </a:fld>
            <a:endParaRPr lang="en-US"/>
          </a:p>
        </p:txBody>
      </p:sp>
    </p:spTree>
    <p:extLst>
      <p:ext uri="{BB962C8B-B14F-4D97-AF65-F5344CB8AC3E}">
        <p14:creationId xmlns:p14="http://schemas.microsoft.com/office/powerpoint/2010/main" val="3788303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CD5AD6-B584-4445-A5FD-04A8A5FD5135}" type="slidenum">
              <a:rPr lang="en-US" smtClean="0"/>
              <a:t>51</a:t>
            </a:fld>
            <a:endParaRPr lang="en-US"/>
          </a:p>
        </p:txBody>
      </p:sp>
    </p:spTree>
    <p:extLst>
      <p:ext uri="{BB962C8B-B14F-4D97-AF65-F5344CB8AC3E}">
        <p14:creationId xmlns:p14="http://schemas.microsoft.com/office/powerpoint/2010/main" val="3788303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CD5AD6-B584-4445-A5FD-04A8A5FD5135}" type="slidenum">
              <a:rPr lang="en-US" smtClean="0"/>
              <a:t>52</a:t>
            </a:fld>
            <a:endParaRPr lang="en-US"/>
          </a:p>
        </p:txBody>
      </p:sp>
    </p:spTree>
    <p:extLst>
      <p:ext uri="{BB962C8B-B14F-4D97-AF65-F5344CB8AC3E}">
        <p14:creationId xmlns:p14="http://schemas.microsoft.com/office/powerpoint/2010/main" val="3788303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CD5AD6-B584-4445-A5FD-04A8A5FD5135}" type="slidenum">
              <a:rPr lang="en-US" smtClean="0"/>
              <a:t>55</a:t>
            </a:fld>
            <a:endParaRPr lang="en-US"/>
          </a:p>
        </p:txBody>
      </p:sp>
    </p:spTree>
    <p:extLst>
      <p:ext uri="{BB962C8B-B14F-4D97-AF65-F5344CB8AC3E}">
        <p14:creationId xmlns:p14="http://schemas.microsoft.com/office/powerpoint/2010/main" val="3788303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CD5AD6-B584-4445-A5FD-04A8A5FD5135}" type="slidenum">
              <a:rPr lang="en-US" smtClean="0"/>
              <a:t>56</a:t>
            </a:fld>
            <a:endParaRPr lang="en-US"/>
          </a:p>
        </p:txBody>
      </p:sp>
    </p:spTree>
    <p:extLst>
      <p:ext uri="{BB962C8B-B14F-4D97-AF65-F5344CB8AC3E}">
        <p14:creationId xmlns:p14="http://schemas.microsoft.com/office/powerpoint/2010/main" val="3788303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CD5AD6-B584-4445-A5FD-04A8A5FD5135}" type="slidenum">
              <a:rPr lang="en-US" smtClean="0"/>
              <a:t>62</a:t>
            </a:fld>
            <a:endParaRPr lang="en-US"/>
          </a:p>
        </p:txBody>
      </p:sp>
    </p:spTree>
    <p:extLst>
      <p:ext uri="{BB962C8B-B14F-4D97-AF65-F5344CB8AC3E}">
        <p14:creationId xmlns:p14="http://schemas.microsoft.com/office/powerpoint/2010/main" val="3788303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the individual user completes their Learning Path blocks, the Certificate Progress indicator saves credit towards the certificate in 15 minute increments. </a:t>
            </a:r>
          </a:p>
          <a:p>
            <a:endParaRPr lang="en-US" dirty="0"/>
          </a:p>
        </p:txBody>
      </p:sp>
      <p:sp>
        <p:nvSpPr>
          <p:cNvPr id="4" name="Slide Number Placeholder 3"/>
          <p:cNvSpPr>
            <a:spLocks noGrp="1"/>
          </p:cNvSpPr>
          <p:nvPr>
            <p:ph type="sldNum" sz="quarter" idx="10"/>
          </p:nvPr>
        </p:nvSpPr>
        <p:spPr/>
        <p:txBody>
          <a:bodyPr/>
          <a:lstStyle/>
          <a:p>
            <a:fld id="{DFCD5AD6-B584-4445-A5FD-04A8A5FD5135}" type="slidenum">
              <a:rPr lang="en-US" smtClean="0"/>
              <a:t>64</a:t>
            </a:fld>
            <a:endParaRPr lang="en-US"/>
          </a:p>
        </p:txBody>
      </p:sp>
    </p:spTree>
    <p:extLst>
      <p:ext uri="{BB962C8B-B14F-4D97-AF65-F5344CB8AC3E}">
        <p14:creationId xmlns:p14="http://schemas.microsoft.com/office/powerpoint/2010/main" val="1617660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CD5AD6-B584-4445-A5FD-04A8A5FD5135}" type="slidenum">
              <a:rPr lang="en-US" smtClean="0"/>
              <a:t>66</a:t>
            </a:fld>
            <a:endParaRPr lang="en-US"/>
          </a:p>
        </p:txBody>
      </p:sp>
    </p:spTree>
    <p:extLst>
      <p:ext uri="{BB962C8B-B14F-4D97-AF65-F5344CB8AC3E}">
        <p14:creationId xmlns:p14="http://schemas.microsoft.com/office/powerpoint/2010/main" val="860561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the individual user completes their Learning Path blocks, the Certificate Progress indicator saves credit towards the certificate in 15 minute increments. </a:t>
            </a:r>
          </a:p>
          <a:p>
            <a:endParaRPr lang="en-US" dirty="0"/>
          </a:p>
        </p:txBody>
      </p:sp>
      <p:sp>
        <p:nvSpPr>
          <p:cNvPr id="4" name="Slide Number Placeholder 3"/>
          <p:cNvSpPr>
            <a:spLocks noGrp="1"/>
          </p:cNvSpPr>
          <p:nvPr>
            <p:ph type="sldNum" sz="quarter" idx="10"/>
          </p:nvPr>
        </p:nvSpPr>
        <p:spPr/>
        <p:txBody>
          <a:bodyPr/>
          <a:lstStyle/>
          <a:p>
            <a:fld id="{DFCD5AD6-B584-4445-A5FD-04A8A5FD5135}" type="slidenum">
              <a:rPr lang="en-US" smtClean="0"/>
              <a:t>67</a:t>
            </a:fld>
            <a:endParaRPr lang="en-US"/>
          </a:p>
        </p:txBody>
      </p:sp>
    </p:spTree>
    <p:extLst>
      <p:ext uri="{BB962C8B-B14F-4D97-AF65-F5344CB8AC3E}">
        <p14:creationId xmlns:p14="http://schemas.microsoft.com/office/powerpoint/2010/main" val="1617660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the individual user completes their Learning Path blocks, the Certificate Progress indicator saves credit towards the certificate in 15 minute increments. </a:t>
            </a:r>
          </a:p>
          <a:p>
            <a:endParaRPr lang="en-US" dirty="0"/>
          </a:p>
        </p:txBody>
      </p:sp>
      <p:sp>
        <p:nvSpPr>
          <p:cNvPr id="4" name="Slide Number Placeholder 3"/>
          <p:cNvSpPr>
            <a:spLocks noGrp="1"/>
          </p:cNvSpPr>
          <p:nvPr>
            <p:ph type="sldNum" sz="quarter" idx="10"/>
          </p:nvPr>
        </p:nvSpPr>
        <p:spPr/>
        <p:txBody>
          <a:bodyPr/>
          <a:lstStyle/>
          <a:p>
            <a:fld id="{DFCD5AD6-B584-4445-A5FD-04A8A5FD5135}" type="slidenum">
              <a:rPr lang="en-US" smtClean="0"/>
              <a:t>68</a:t>
            </a:fld>
            <a:endParaRPr lang="en-US"/>
          </a:p>
        </p:txBody>
      </p:sp>
    </p:spTree>
    <p:extLst>
      <p:ext uri="{BB962C8B-B14F-4D97-AF65-F5344CB8AC3E}">
        <p14:creationId xmlns:p14="http://schemas.microsoft.com/office/powerpoint/2010/main" val="1617660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42BE8D11-F71D-4F82-B6AE-A795049FAA34}" type="slidenum">
              <a:rPr lang="en-US"/>
              <a:pPr/>
              <a:t>4</a:t>
            </a:fld>
            <a:endParaRPr lang="en-US"/>
          </a:p>
        </p:txBody>
      </p:sp>
      <p:sp>
        <p:nvSpPr>
          <p:cNvPr id="674818" name="Rectangle 2"/>
          <p:cNvSpPr>
            <a:spLocks noGrp="1" noRot="1" noChangeAspect="1" noChangeArrowheads="1" noTextEdit="1"/>
          </p:cNvSpPr>
          <p:nvPr>
            <p:ph type="sldImg"/>
          </p:nvPr>
        </p:nvSpPr>
        <p:spPr>
          <a:ln/>
        </p:spPr>
      </p:sp>
      <p:sp>
        <p:nvSpPr>
          <p:cNvPr id="674819" name="Rectangle 3"/>
          <p:cNvSpPr>
            <a:spLocks noGrp="1" noChangeArrowheads="1"/>
          </p:cNvSpPr>
          <p:nvPr>
            <p:ph type="body" idx="1"/>
          </p:nvPr>
        </p:nvSpPr>
        <p:spPr>
          <a:xfrm>
            <a:off x="546100" y="5322888"/>
            <a:ext cx="5746750" cy="260350"/>
          </a:xfrm>
        </p:spPr>
        <p:txBody>
          <a:bodyPr/>
          <a:lstStyle/>
          <a:p>
            <a:endParaRPr lang="en-US"/>
          </a:p>
        </p:txBody>
      </p:sp>
    </p:spTree>
    <p:extLst>
      <p:ext uri="{BB962C8B-B14F-4D97-AF65-F5344CB8AC3E}">
        <p14:creationId xmlns:p14="http://schemas.microsoft.com/office/powerpoint/2010/main" val="2436902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B66F30-A3C5-4ADF-9FC7-60F23CAD57BC}" type="slidenum">
              <a:rPr lang="en-US" smtClean="0"/>
              <a:pPr>
                <a:defRPr/>
              </a:pPr>
              <a:t>5</a:t>
            </a:fld>
            <a:endParaRPr lang="en-US" dirty="0"/>
          </a:p>
        </p:txBody>
      </p:sp>
    </p:spTree>
    <p:extLst>
      <p:ext uri="{BB962C8B-B14F-4D97-AF65-F5344CB8AC3E}">
        <p14:creationId xmlns:p14="http://schemas.microsoft.com/office/powerpoint/2010/main" val="778810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Gnosis is the next generation of tools for continuing and refreshing medical education. </a:t>
            </a:r>
          </a:p>
          <a:p>
            <a:r>
              <a:rPr lang="en-US" dirty="0" smtClean="0"/>
              <a:t>Think of it as the clinician’s path to focused and personalized learning.</a:t>
            </a:r>
          </a:p>
          <a:p>
            <a:r>
              <a:rPr lang="en-US" dirty="0" smtClean="0"/>
              <a:t>Gnosis will give you/your clinical teams a new perspective into how you can isolate your strengths and boost those areas that may need reinforcement.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FCD5AD6-B584-4445-A5FD-04A8A5FD5135}" type="slidenum">
              <a:rPr lang="en-US" smtClean="0"/>
              <a:t>7</a:t>
            </a:fld>
            <a:endParaRPr lang="en-US" dirty="0"/>
          </a:p>
        </p:txBody>
      </p:sp>
    </p:spTree>
    <p:extLst>
      <p:ext uri="{BB962C8B-B14F-4D97-AF65-F5344CB8AC3E}">
        <p14:creationId xmlns:p14="http://schemas.microsoft.com/office/powerpoint/2010/main" val="2362313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users</a:t>
            </a:r>
            <a:r>
              <a:rPr lang="en-US" baseline="0" dirty="0" smtClean="0"/>
              <a:t> MUST select Groups</a:t>
            </a:r>
          </a:p>
          <a:p>
            <a:r>
              <a:rPr lang="en-US" baseline="0" dirty="0" smtClean="0"/>
              <a:t>Users can still be moved around through groups after they have registered</a:t>
            </a:r>
          </a:p>
          <a:p>
            <a:r>
              <a:rPr lang="en-US" baseline="0" dirty="0" smtClean="0"/>
              <a:t>Ascension/APS will do QA of groups = requires Ascension to have lists of users at each facility</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886C60C-BEC5-A74F-8B91-27C1AB5B914E}" type="slidenum">
              <a:rPr lang="en-US" smtClean="0"/>
              <a:t>12</a:t>
            </a:fld>
            <a:endParaRPr lang="en-US"/>
          </a:p>
        </p:txBody>
      </p:sp>
    </p:spTree>
    <p:extLst>
      <p:ext uri="{BB962C8B-B14F-4D97-AF65-F5344CB8AC3E}">
        <p14:creationId xmlns:p14="http://schemas.microsoft.com/office/powerpoint/2010/main" val="3835584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42BE8D11-F71D-4F82-B6AE-A795049FAA34}" type="slidenum">
              <a:rPr lang="en-US"/>
              <a:pPr/>
              <a:t>14</a:t>
            </a:fld>
            <a:endParaRPr lang="en-US"/>
          </a:p>
        </p:txBody>
      </p:sp>
      <p:sp>
        <p:nvSpPr>
          <p:cNvPr id="674818" name="Rectangle 2"/>
          <p:cNvSpPr>
            <a:spLocks noGrp="1" noRot="1" noChangeAspect="1" noChangeArrowheads="1" noTextEdit="1"/>
          </p:cNvSpPr>
          <p:nvPr>
            <p:ph type="sldImg"/>
          </p:nvPr>
        </p:nvSpPr>
        <p:spPr>
          <a:ln/>
        </p:spPr>
      </p:sp>
      <p:sp>
        <p:nvSpPr>
          <p:cNvPr id="674819" name="Rectangle 3"/>
          <p:cNvSpPr>
            <a:spLocks noGrp="1" noChangeArrowheads="1"/>
          </p:cNvSpPr>
          <p:nvPr>
            <p:ph type="body" idx="1"/>
          </p:nvPr>
        </p:nvSpPr>
        <p:spPr>
          <a:xfrm>
            <a:off x="546100" y="5322888"/>
            <a:ext cx="5746750" cy="260350"/>
          </a:xfrm>
        </p:spPr>
        <p:txBody>
          <a:bodyPr/>
          <a:lstStyle/>
          <a:p>
            <a:endParaRPr lang="en-US"/>
          </a:p>
        </p:txBody>
      </p:sp>
    </p:spTree>
    <p:extLst>
      <p:ext uri="{BB962C8B-B14F-4D97-AF65-F5344CB8AC3E}">
        <p14:creationId xmlns:p14="http://schemas.microsoft.com/office/powerpoint/2010/main" val="2436902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B66F30-A3C5-4ADF-9FC7-60F23CAD57BC}" type="slidenum">
              <a:rPr lang="en-US" smtClean="0"/>
              <a:pPr>
                <a:defRPr/>
              </a:pPr>
              <a:t>19</a:t>
            </a:fld>
            <a:endParaRPr lang="en-US" dirty="0"/>
          </a:p>
        </p:txBody>
      </p:sp>
    </p:spTree>
    <p:extLst>
      <p:ext uri="{BB962C8B-B14F-4D97-AF65-F5344CB8AC3E}">
        <p14:creationId xmlns:p14="http://schemas.microsoft.com/office/powerpoint/2010/main" val="3504340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B66F30-A3C5-4ADF-9FC7-60F23CAD57BC}" type="slidenum">
              <a:rPr lang="en-US" smtClean="0"/>
              <a:pPr>
                <a:defRPr/>
              </a:pPr>
              <a:t>20</a:t>
            </a:fld>
            <a:endParaRPr lang="en-US" dirty="0"/>
          </a:p>
        </p:txBody>
      </p:sp>
    </p:spTree>
    <p:extLst>
      <p:ext uri="{BB962C8B-B14F-4D97-AF65-F5344CB8AC3E}">
        <p14:creationId xmlns:p14="http://schemas.microsoft.com/office/powerpoint/2010/main" val="3504340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7.bin"/><Relationship Id="rId5" Type="http://schemas.openxmlformats.org/officeDocument/2006/relationships/image" Target="../media/image1.emf"/><Relationship Id="rId6" Type="http://schemas.openxmlformats.org/officeDocument/2006/relationships/image" Target="../media/image7.png"/><Relationship Id="rId1" Type="http://schemas.openxmlformats.org/officeDocument/2006/relationships/vmlDrawing" Target="../drawings/vmlDrawing7.vml"/><Relationship Id="rId2" Type="http://schemas.openxmlformats.org/officeDocument/2006/relationships/tags" Target="../tags/tag7.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8.bin"/><Relationship Id="rId5" Type="http://schemas.openxmlformats.org/officeDocument/2006/relationships/image" Target="../media/image1.emf"/><Relationship Id="rId1" Type="http://schemas.openxmlformats.org/officeDocument/2006/relationships/vmlDrawing" Target="../drawings/vmlDrawing8.vml"/><Relationship Id="rId2" Type="http://schemas.openxmlformats.org/officeDocument/2006/relationships/tags" Target="../tags/tag8.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9.bin"/><Relationship Id="rId5" Type="http://schemas.openxmlformats.org/officeDocument/2006/relationships/image" Target="../media/image8.emf"/><Relationship Id="rId6" Type="http://schemas.openxmlformats.org/officeDocument/2006/relationships/image" Target="../media/image6.png"/><Relationship Id="rId1" Type="http://schemas.openxmlformats.org/officeDocument/2006/relationships/vmlDrawing" Target="../drawings/vmlDrawing9.vml"/><Relationship Id="rId2" Type="http://schemas.openxmlformats.org/officeDocument/2006/relationships/tags" Target="../tags/tag9.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2.bin"/><Relationship Id="rId5" Type="http://schemas.openxmlformats.org/officeDocument/2006/relationships/image" Target="../media/image1.emf"/><Relationship Id="rId6" Type="http://schemas.openxmlformats.org/officeDocument/2006/relationships/image" Target="../media/image4.png"/><Relationship Id="rId7" Type="http://schemas.openxmlformats.org/officeDocument/2006/relationships/image" Target="../media/image3.png"/><Relationship Id="rId1" Type="http://schemas.openxmlformats.org/officeDocument/2006/relationships/vmlDrawing" Target="../drawings/vmlDrawing2.vml"/><Relationship Id="rId2"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3.bin"/><Relationship Id="rId5" Type="http://schemas.openxmlformats.org/officeDocument/2006/relationships/image" Target="../media/image1.emf"/><Relationship Id="rId6" Type="http://schemas.openxmlformats.org/officeDocument/2006/relationships/image" Target="../media/image5.jpeg"/><Relationship Id="rId7" Type="http://schemas.openxmlformats.org/officeDocument/2006/relationships/image" Target="../media/image3.png"/><Relationship Id="rId1" Type="http://schemas.openxmlformats.org/officeDocument/2006/relationships/vmlDrawing" Target="../drawings/vmlDrawing3.vml"/><Relationship Id="rId2"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4.bin"/><Relationship Id="rId5" Type="http://schemas.openxmlformats.org/officeDocument/2006/relationships/image" Target="../media/image1.emf"/><Relationship Id="rId6" Type="http://schemas.openxmlformats.org/officeDocument/2006/relationships/image" Target="../media/image6.png"/><Relationship Id="rId1" Type="http://schemas.openxmlformats.org/officeDocument/2006/relationships/vmlDrawing" Target="../drawings/vmlDrawing4.vml"/><Relationship Id="rId2"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5.bin"/><Relationship Id="rId5" Type="http://schemas.openxmlformats.org/officeDocument/2006/relationships/image" Target="../media/image1.emf"/><Relationship Id="rId6" Type="http://schemas.openxmlformats.org/officeDocument/2006/relationships/image" Target="../media/image6.png"/><Relationship Id="rId1" Type="http://schemas.openxmlformats.org/officeDocument/2006/relationships/vmlDrawing" Target="../drawings/vmlDrawing5.vml"/><Relationship Id="rId2"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6.bin"/><Relationship Id="rId5" Type="http://schemas.openxmlformats.org/officeDocument/2006/relationships/image" Target="../media/image1.emf"/><Relationship Id="rId6" Type="http://schemas.openxmlformats.org/officeDocument/2006/relationships/image" Target="../media/image6.png"/><Relationship Id="rId1" Type="http://schemas.openxmlformats.org/officeDocument/2006/relationships/vmlDrawing" Target="../drawings/vmlDrawing6.vml"/><Relationship Id="rId2" Type="http://schemas.openxmlformats.org/officeDocument/2006/relationships/tags" Target="../tags/tag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EM">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t="725" b="11800"/>
          <a:stretch/>
        </p:blipFill>
        <p:spPr>
          <a:xfrm>
            <a:off x="1" y="3191933"/>
            <a:ext cx="9144000" cy="3666067"/>
          </a:xfrm>
          <a:prstGeom prst="rect">
            <a:avLst/>
          </a:prstGeom>
        </p:spPr>
      </p:pic>
      <p:sp>
        <p:nvSpPr>
          <p:cNvPr id="9" name="Text Placeholder 3"/>
          <p:cNvSpPr>
            <a:spLocks noGrp="1"/>
          </p:cNvSpPr>
          <p:nvPr>
            <p:ph type="body" sz="quarter" idx="11" hasCustomPrompt="1"/>
          </p:nvPr>
        </p:nvSpPr>
        <p:spPr>
          <a:xfrm>
            <a:off x="420154" y="1511412"/>
            <a:ext cx="7951166" cy="443198"/>
          </a:xfrm>
          <a:prstGeom prst="rect">
            <a:avLst/>
          </a:prstGeom>
        </p:spPr>
        <p:txBody>
          <a:bodyPr vert="horz" wrap="square" lIns="0" tIns="0" rIns="0" bIns="0" rtlCol="0" anchor="t" anchorCtr="0">
            <a:spAutoFit/>
          </a:bodyPr>
          <a:lstStyle>
            <a:lvl1pPr marL="228600" indent="-228600">
              <a:buNone/>
              <a:defRPr lang="en-US" sz="3200" b="0" dirty="0">
                <a:solidFill>
                  <a:schemeClr val="accent6"/>
                </a:solidFill>
                <a:latin typeface="+mn-lt"/>
              </a:defRPr>
            </a:lvl1pPr>
          </a:lstStyle>
          <a:p>
            <a:pPr marL="0" lvl="0" indent="0"/>
            <a:r>
              <a:rPr lang="en-US" dirty="0" smtClean="0"/>
              <a:t>Client name</a:t>
            </a:r>
            <a:endParaRPr lang="en-US" dirty="0"/>
          </a:p>
        </p:txBody>
      </p:sp>
      <p:sp>
        <p:nvSpPr>
          <p:cNvPr id="10" name="Text Placeholder 5"/>
          <p:cNvSpPr>
            <a:spLocks noGrp="1"/>
          </p:cNvSpPr>
          <p:nvPr>
            <p:ph type="body" sz="quarter" idx="12" hasCustomPrompt="1"/>
          </p:nvPr>
        </p:nvSpPr>
        <p:spPr>
          <a:xfrm>
            <a:off x="420153" y="2504210"/>
            <a:ext cx="4359827" cy="276999"/>
          </a:xfrm>
          <a:prstGeom prst="rect">
            <a:avLst/>
          </a:prstGeom>
        </p:spPr>
        <p:txBody>
          <a:bodyPr vert="horz" wrap="square" lIns="0" tIns="0" rIns="0" bIns="0" rtlCol="0" anchor="t" anchorCtr="0">
            <a:spAutoFit/>
          </a:bodyPr>
          <a:lstStyle>
            <a:lvl1pPr marL="228600" indent="-228600">
              <a:buNone/>
              <a:defRPr lang="en-US" sz="2000" b="0" dirty="0">
                <a:solidFill>
                  <a:schemeClr val="accent3"/>
                </a:solidFill>
                <a:latin typeface="+mn-lt"/>
              </a:defRPr>
            </a:lvl1pPr>
          </a:lstStyle>
          <a:p>
            <a:pPr marL="0" lvl="0" indent="0"/>
            <a:r>
              <a:rPr lang="en-US" dirty="0" smtClean="0"/>
              <a:t>Date</a:t>
            </a:r>
            <a:endParaRPr lang="en-US" dirty="0"/>
          </a:p>
        </p:txBody>
      </p:sp>
      <p:sp>
        <p:nvSpPr>
          <p:cNvPr id="11" name="Text Placeholder 3"/>
          <p:cNvSpPr>
            <a:spLocks noGrp="1"/>
          </p:cNvSpPr>
          <p:nvPr>
            <p:ph type="body" sz="quarter" idx="13" hasCustomPrompt="1"/>
          </p:nvPr>
        </p:nvSpPr>
        <p:spPr>
          <a:xfrm>
            <a:off x="420154" y="1965961"/>
            <a:ext cx="7951166" cy="443198"/>
          </a:xfrm>
          <a:prstGeom prst="rect">
            <a:avLst/>
          </a:prstGeom>
        </p:spPr>
        <p:txBody>
          <a:bodyPr vert="horz" wrap="square" lIns="0" tIns="0" rIns="0" bIns="0" rtlCol="0" anchor="t" anchorCtr="0">
            <a:spAutoFit/>
          </a:bodyPr>
          <a:lstStyle>
            <a:lvl1pPr marL="228600" indent="-228600">
              <a:buNone/>
              <a:defRPr lang="en-US" sz="3200" b="0" dirty="0">
                <a:solidFill>
                  <a:schemeClr val="accent6"/>
                </a:solidFill>
                <a:latin typeface="+mn-lt"/>
              </a:defRPr>
            </a:lvl1pPr>
          </a:lstStyle>
          <a:p>
            <a:pPr marL="0" lvl="0" indent="0"/>
            <a:r>
              <a:rPr lang="en-US" dirty="0" smtClean="0"/>
              <a:t>Document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47979" y="114771"/>
            <a:ext cx="2099455" cy="773125"/>
          </a:xfrm>
          <a:prstGeom prst="rect">
            <a:avLst/>
          </a:prstGeom>
        </p:spPr>
      </p:pic>
      <p:sp>
        <p:nvSpPr>
          <p:cNvPr id="13" name="Rectangle 12"/>
          <p:cNvSpPr/>
          <p:nvPr userDrawn="1"/>
        </p:nvSpPr>
        <p:spPr>
          <a:xfrm>
            <a:off x="-1" y="3175961"/>
            <a:ext cx="9144002" cy="36576"/>
          </a:xfrm>
          <a:prstGeom prst="rect">
            <a:avLst/>
          </a:prstGeom>
          <a:solidFill>
            <a:schemeClr val="tx1">
              <a:lumMod val="85000"/>
              <a:lumOff val="15000"/>
            </a:schemeClr>
          </a:solidFill>
          <a:ln>
            <a:solidFill>
              <a:schemeClr val="tx1">
                <a:lumMod val="85000"/>
                <a:lumOff val="15000"/>
              </a:schemeClr>
            </a:solid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latin typeface="+mn-lt"/>
            </a:endParaRPr>
          </a:p>
        </p:txBody>
      </p:sp>
    </p:spTree>
    <p:extLst>
      <p:ext uri="{BB962C8B-B14F-4D97-AF65-F5344CB8AC3E}">
        <p14:creationId xmlns:p14="http://schemas.microsoft.com/office/powerpoint/2010/main" val="293205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Title Placeholder 21"/>
          <p:cNvSpPr>
            <a:spLocks noGrp="1"/>
          </p:cNvSpPr>
          <p:nvPr>
            <p:ph type="title"/>
          </p:nvPr>
        </p:nvSpPr>
        <p:spPr>
          <a:xfrm>
            <a:off x="145566" y="179594"/>
            <a:ext cx="8875027" cy="387798"/>
          </a:xfrm>
          <a:prstGeom prst="rect">
            <a:avLst/>
          </a:prstGeom>
        </p:spPr>
        <p:txBody>
          <a:bodyPr vert="horz" wrap="square" lIns="0" tIns="0" rIns="0" bIns="0" rtlCol="0" anchor="t" anchorCtr="0">
            <a:spAutoFit/>
          </a:bodyPr>
          <a:lstStyle>
            <a:lvl1pPr>
              <a:defRPr sz="2800">
                <a:latin typeface="+mn-lt"/>
              </a:defRPr>
            </a:lvl1pPr>
          </a:lstStyle>
          <a:p>
            <a:r>
              <a:rPr lang="en-US" smtClean="0"/>
              <a:t>Click to edit Master title style</a:t>
            </a:r>
            <a:endParaRPr lang="en-US" dirty="0"/>
          </a:p>
        </p:txBody>
      </p:sp>
    </p:spTree>
    <p:extLst>
      <p:ext uri="{BB962C8B-B14F-4D97-AF65-F5344CB8AC3E}">
        <p14:creationId xmlns:p14="http://schemas.microsoft.com/office/powerpoint/2010/main" val="3052486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go backgroun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781081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429" name="think-cell Slide" r:id="rId4" imgW="360" imgH="360" progId="TCLayout.ActiveDocument.1">
                  <p:embed/>
                </p:oleObj>
              </mc:Choice>
              <mc:Fallback>
                <p:oleObj name="think-cell Slide" r:id="rId4" imgW="360" imgH="36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Rectangle 5"/>
          <p:cNvSpPr/>
          <p:nvPr userDrawn="1"/>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Placeholder 21"/>
          <p:cNvSpPr>
            <a:spLocks noGrp="1"/>
          </p:cNvSpPr>
          <p:nvPr>
            <p:ph type="title"/>
          </p:nvPr>
        </p:nvSpPr>
        <p:spPr>
          <a:xfrm>
            <a:off x="145566" y="179594"/>
            <a:ext cx="8875027" cy="387798"/>
          </a:xfrm>
          <a:prstGeom prst="rect">
            <a:avLst/>
          </a:prstGeom>
        </p:spPr>
        <p:txBody>
          <a:bodyPr vert="horz" wrap="square" lIns="0" tIns="0" rIns="0" bIns="0" rtlCol="0" anchor="t" anchorCtr="0">
            <a:spAutoFit/>
          </a:bodyPr>
          <a:lstStyle>
            <a:lvl1pPr>
              <a:defRPr sz="2800">
                <a:solidFill>
                  <a:schemeClr val="bg1"/>
                </a:solidFill>
                <a:latin typeface="+mn-lt"/>
              </a:defRPr>
            </a:lvl1pPr>
          </a:lstStyle>
          <a:p>
            <a:r>
              <a:rPr lang="en-US" smtClean="0"/>
              <a:t>Click to edit Master title style</a:t>
            </a:r>
            <a:endParaRPr lang="en-US" dirty="0"/>
          </a:p>
        </p:txBody>
      </p:sp>
      <p:sp>
        <p:nvSpPr>
          <p:cNvPr id="13" name="TextBox 12"/>
          <p:cNvSpPr txBox="1"/>
          <p:nvPr userDrawn="1"/>
        </p:nvSpPr>
        <p:spPr>
          <a:xfrm>
            <a:off x="8480962" y="6618942"/>
            <a:ext cx="539631" cy="184666"/>
          </a:xfrm>
          <a:prstGeom prst="rect">
            <a:avLst/>
          </a:prstGeom>
        </p:spPr>
        <p:txBody>
          <a:bodyPr vert="horz" wrap="square" lIns="0" tIns="0" rIns="0" bIns="0" rtlCol="0" anchor="b" anchorCtr="0">
            <a:spAutoFit/>
          </a:bodyPr>
          <a:lstStyle>
            <a:lvl1pPr lvl="0" indent="0" defTabSz="225425">
              <a:lnSpc>
                <a:spcPct val="100000"/>
              </a:lnSpc>
              <a:spcBef>
                <a:spcPts val="0"/>
              </a:spcBef>
              <a:buFont typeface="Arial" panose="020B0604020202020204" pitchFamily="34" charset="0"/>
              <a:buNone/>
              <a:defRPr sz="1200" baseline="0">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defRPr/>
            </a:lvl6pPr>
            <a:lvl7pPr marL="2971800" indent="-228600">
              <a:lnSpc>
                <a:spcPct val="90000"/>
              </a:lnSpc>
              <a:spcBef>
                <a:spcPts val="500"/>
              </a:spcBef>
              <a:buFont typeface="Arial" panose="020B0604020202020204" pitchFamily="34" charset="0"/>
              <a:buChar char="•"/>
              <a:defRPr/>
            </a:lvl7pPr>
            <a:lvl8pPr marL="3429000" indent="-228600">
              <a:lnSpc>
                <a:spcPct val="90000"/>
              </a:lnSpc>
              <a:spcBef>
                <a:spcPts val="500"/>
              </a:spcBef>
              <a:buFont typeface="Arial" panose="020B0604020202020204" pitchFamily="34" charset="0"/>
              <a:buChar char="•"/>
              <a:defRPr/>
            </a:lvl8pPr>
            <a:lvl9pPr marL="3886200" indent="-228600">
              <a:lnSpc>
                <a:spcPct val="90000"/>
              </a:lnSpc>
              <a:spcBef>
                <a:spcPts val="500"/>
              </a:spcBef>
              <a:buFont typeface="Arial" panose="020B0604020202020204" pitchFamily="34" charset="0"/>
              <a:buChar char="•"/>
              <a:defRPr/>
            </a:lvl9pPr>
          </a:lstStyle>
          <a:p>
            <a:pPr lvl="0" algn="r"/>
            <a:fld id="{95F77F88-F49F-4DE2-A08C-0DF0EDB7B52B}" type="slidenum">
              <a:rPr lang="en-US" smtClean="0">
                <a:latin typeface="+mn-lt"/>
              </a:rPr>
              <a:pPr lvl="0" algn="r"/>
              <a:t>‹#›</a:t>
            </a:fld>
            <a:endParaRPr lang="en-US" dirty="0" err="1" smtClean="0">
              <a:latin typeface="+mn-lt"/>
            </a:endParaRPr>
          </a:p>
        </p:txBody>
      </p:sp>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13254" y="1525794"/>
            <a:ext cx="8734425" cy="4543425"/>
          </a:xfrm>
          <a:prstGeom prst="rect">
            <a:avLst/>
          </a:prstGeom>
        </p:spPr>
      </p:pic>
    </p:spTree>
    <p:extLst>
      <p:ext uri="{BB962C8B-B14F-4D97-AF65-F5344CB8AC3E}">
        <p14:creationId xmlns:p14="http://schemas.microsoft.com/office/powerpoint/2010/main" val="3550658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range backgroun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452" name="think-cell Slide" r:id="rId4" imgW="360" imgH="360" progId="TCLayout.ActiveDocument.1">
                  <p:embed/>
                </p:oleObj>
              </mc:Choice>
              <mc:Fallback>
                <p:oleObj name="think-cell Slide" r:id="rId4" imgW="360" imgH="36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Rectangle 5"/>
          <p:cNvSpPr/>
          <p:nvPr userDrawn="1"/>
        </p:nvSpPr>
        <p:spPr>
          <a:xfrm>
            <a:off x="0" y="0"/>
            <a:ext cx="914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Placeholder 21"/>
          <p:cNvSpPr>
            <a:spLocks noGrp="1"/>
          </p:cNvSpPr>
          <p:nvPr>
            <p:ph type="title"/>
          </p:nvPr>
        </p:nvSpPr>
        <p:spPr>
          <a:xfrm>
            <a:off x="145566" y="179594"/>
            <a:ext cx="8875027" cy="387798"/>
          </a:xfrm>
          <a:prstGeom prst="rect">
            <a:avLst/>
          </a:prstGeom>
        </p:spPr>
        <p:txBody>
          <a:bodyPr vert="horz" wrap="square" lIns="0" tIns="0" rIns="0" bIns="0" rtlCol="0" anchor="t" anchorCtr="0">
            <a:spAutoFit/>
          </a:bodyPr>
          <a:lstStyle>
            <a:lvl1pPr>
              <a:defRPr sz="2800">
                <a:solidFill>
                  <a:schemeClr val="bg1"/>
                </a:solidFill>
                <a:latin typeface="+mn-lt"/>
              </a:defRPr>
            </a:lvl1pPr>
          </a:lstStyle>
          <a:p>
            <a:r>
              <a:rPr lang="en-US" smtClean="0"/>
              <a:t>Click to edit Master title style</a:t>
            </a:r>
            <a:endParaRPr lang="en-US" dirty="0"/>
          </a:p>
        </p:txBody>
      </p:sp>
      <p:sp>
        <p:nvSpPr>
          <p:cNvPr id="13" name="TextBox 12"/>
          <p:cNvSpPr txBox="1"/>
          <p:nvPr userDrawn="1"/>
        </p:nvSpPr>
        <p:spPr>
          <a:xfrm>
            <a:off x="8480962" y="6618942"/>
            <a:ext cx="539631" cy="184666"/>
          </a:xfrm>
          <a:prstGeom prst="rect">
            <a:avLst/>
          </a:prstGeom>
        </p:spPr>
        <p:txBody>
          <a:bodyPr vert="horz" wrap="square" lIns="0" tIns="0" rIns="0" bIns="0" rtlCol="0" anchor="b" anchorCtr="0">
            <a:spAutoFit/>
          </a:bodyPr>
          <a:lstStyle>
            <a:lvl1pPr lvl="0" indent="0" defTabSz="225425">
              <a:lnSpc>
                <a:spcPct val="100000"/>
              </a:lnSpc>
              <a:spcBef>
                <a:spcPts val="0"/>
              </a:spcBef>
              <a:buFont typeface="Arial" panose="020B0604020202020204" pitchFamily="34" charset="0"/>
              <a:buNone/>
              <a:defRPr sz="1200" baseline="0">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defRPr/>
            </a:lvl6pPr>
            <a:lvl7pPr marL="2971800" indent="-228600">
              <a:lnSpc>
                <a:spcPct val="90000"/>
              </a:lnSpc>
              <a:spcBef>
                <a:spcPts val="500"/>
              </a:spcBef>
              <a:buFont typeface="Arial" panose="020B0604020202020204" pitchFamily="34" charset="0"/>
              <a:buChar char="•"/>
              <a:defRPr/>
            </a:lvl7pPr>
            <a:lvl8pPr marL="3429000" indent="-228600">
              <a:lnSpc>
                <a:spcPct val="90000"/>
              </a:lnSpc>
              <a:spcBef>
                <a:spcPts val="500"/>
              </a:spcBef>
              <a:buFont typeface="Arial" panose="020B0604020202020204" pitchFamily="34" charset="0"/>
              <a:buChar char="•"/>
              <a:defRPr/>
            </a:lvl8pPr>
            <a:lvl9pPr marL="3886200" indent="-228600">
              <a:lnSpc>
                <a:spcPct val="90000"/>
              </a:lnSpc>
              <a:spcBef>
                <a:spcPts val="500"/>
              </a:spcBef>
              <a:buFont typeface="Arial" panose="020B0604020202020204" pitchFamily="34" charset="0"/>
              <a:buChar char="•"/>
              <a:defRPr/>
            </a:lvl9pPr>
          </a:lstStyle>
          <a:p>
            <a:pPr lvl="0" algn="r"/>
            <a:fld id="{95F77F88-F49F-4DE2-A08C-0DF0EDB7B52B}" type="slidenum">
              <a:rPr lang="en-US" smtClean="0">
                <a:latin typeface="+mn-lt"/>
              </a:rPr>
              <a:pPr lvl="0" algn="r"/>
              <a:t>‹#›</a:t>
            </a:fld>
            <a:endParaRPr lang="en-US" dirty="0" err="1" smtClean="0">
              <a:latin typeface="+mn-lt"/>
            </a:endParaRPr>
          </a:p>
        </p:txBody>
      </p:sp>
    </p:spTree>
    <p:extLst>
      <p:ext uri="{BB962C8B-B14F-4D97-AF65-F5344CB8AC3E}">
        <p14:creationId xmlns:p14="http://schemas.microsoft.com/office/powerpoint/2010/main" val="2315066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age - Title only">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49003155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073" name="think-cell Slide" r:id="rId4" imgW="360" imgH="360" progId="TCLayout.ActiveDocument.1">
                  <p:embed/>
                </p:oleObj>
              </mc:Choice>
              <mc:Fallback>
                <p:oleObj name="think-cell Slide" r:id="rId4" imgW="360" imgH="36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4" name="Rectangle 13"/>
          <p:cNvSpPr/>
          <p:nvPr userDrawn="1"/>
        </p:nvSpPr>
        <p:spPr>
          <a:xfrm>
            <a:off x="-1" y="1625601"/>
            <a:ext cx="9144001" cy="27476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Placeholder 21"/>
          <p:cNvSpPr>
            <a:spLocks noGrp="1"/>
          </p:cNvSpPr>
          <p:nvPr>
            <p:ph type="title" hasCustomPrompt="1"/>
          </p:nvPr>
        </p:nvSpPr>
        <p:spPr>
          <a:xfrm>
            <a:off x="119062" y="1919484"/>
            <a:ext cx="8772939" cy="443198"/>
          </a:xfrm>
          <a:prstGeom prst="rect">
            <a:avLst/>
          </a:prstGeom>
        </p:spPr>
        <p:txBody>
          <a:bodyPr vert="horz" lIns="0" tIns="0" rIns="0" bIns="0" rtlCol="0" anchor="t" anchorCtr="0">
            <a:spAutoFit/>
          </a:bodyPr>
          <a:lstStyle>
            <a:lvl1pPr>
              <a:defRPr sz="3200">
                <a:solidFill>
                  <a:schemeClr val="bg1"/>
                </a:solidFill>
                <a:latin typeface="+mn-lt"/>
              </a:defRPr>
            </a:lvl1pPr>
          </a:lstStyle>
          <a:p>
            <a:r>
              <a:rPr lang="en-US" dirty="0" smtClean="0"/>
              <a:t>Click to edit chapter title</a:t>
            </a:r>
            <a:endParaRPr lang="en-US" dirty="0"/>
          </a:p>
        </p:txBody>
      </p:sp>
      <p:sp>
        <p:nvSpPr>
          <p:cNvPr id="13" name="TextBox 12"/>
          <p:cNvSpPr txBox="1"/>
          <p:nvPr userDrawn="1"/>
        </p:nvSpPr>
        <p:spPr>
          <a:xfrm>
            <a:off x="8480962" y="6618942"/>
            <a:ext cx="539631" cy="184666"/>
          </a:xfrm>
          <a:prstGeom prst="rect">
            <a:avLst/>
          </a:prstGeom>
        </p:spPr>
        <p:txBody>
          <a:bodyPr vert="horz" wrap="square" lIns="0" tIns="0" rIns="0" bIns="0" rtlCol="0" anchor="b" anchorCtr="0">
            <a:spAutoFit/>
          </a:bodyPr>
          <a:lstStyle>
            <a:lvl1pPr lvl="0" indent="0" defTabSz="225425">
              <a:lnSpc>
                <a:spcPct val="100000"/>
              </a:lnSpc>
              <a:spcBef>
                <a:spcPts val="0"/>
              </a:spcBef>
              <a:buFont typeface="Arial" panose="020B0604020202020204" pitchFamily="34" charset="0"/>
              <a:buNone/>
              <a:defRPr sz="1200" baseline="0">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defRPr/>
            </a:lvl6pPr>
            <a:lvl7pPr marL="2971800" indent="-228600">
              <a:lnSpc>
                <a:spcPct val="90000"/>
              </a:lnSpc>
              <a:spcBef>
                <a:spcPts val="500"/>
              </a:spcBef>
              <a:buFont typeface="Arial" panose="020B0604020202020204" pitchFamily="34" charset="0"/>
              <a:buChar char="•"/>
              <a:defRPr/>
            </a:lvl7pPr>
            <a:lvl8pPr marL="3429000" indent="-228600">
              <a:lnSpc>
                <a:spcPct val="90000"/>
              </a:lnSpc>
              <a:spcBef>
                <a:spcPts val="500"/>
              </a:spcBef>
              <a:buFont typeface="Arial" panose="020B0604020202020204" pitchFamily="34" charset="0"/>
              <a:buChar char="•"/>
              <a:defRPr/>
            </a:lvl8pPr>
            <a:lvl9pPr marL="3886200" indent="-228600">
              <a:lnSpc>
                <a:spcPct val="90000"/>
              </a:lnSpc>
              <a:spcBef>
                <a:spcPts val="500"/>
              </a:spcBef>
              <a:buFont typeface="Arial" panose="020B0604020202020204" pitchFamily="34" charset="0"/>
              <a:buChar char="•"/>
              <a:defRPr/>
            </a:lvl9pPr>
          </a:lstStyle>
          <a:p>
            <a:pPr lvl="0" algn="r"/>
            <a:fld id="{95F77F88-F49F-4DE2-A08C-0DF0EDB7B52B}" type="slidenum">
              <a:rPr lang="en-US" smtClean="0">
                <a:latin typeface="+mn-lt"/>
              </a:rPr>
              <a:pPr lvl="0" algn="r"/>
              <a:t>‹#›</a:t>
            </a:fld>
            <a:endParaRPr lang="en-US" dirty="0" err="1" smtClean="0">
              <a:latin typeface="+mn-lt"/>
            </a:endParaRPr>
          </a:p>
        </p:txBody>
      </p:sp>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799352" y="151314"/>
            <a:ext cx="1201390" cy="442412"/>
          </a:xfrm>
          <a:prstGeom prst="rect">
            <a:avLst/>
          </a:prstGeom>
        </p:spPr>
      </p:pic>
    </p:spTree>
    <p:extLst>
      <p:ext uri="{BB962C8B-B14F-4D97-AF65-F5344CB8AC3E}">
        <p14:creationId xmlns:p14="http://schemas.microsoft.com/office/powerpoint/2010/main" val="2228934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EM">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3530185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77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3" name="Picture 2"/>
          <p:cNvPicPr>
            <a:picLocks noChangeAspect="1"/>
          </p:cNvPicPr>
          <p:nvPr userDrawn="1"/>
        </p:nvPicPr>
        <p:blipFill rotWithShape="1">
          <a:blip r:embed="rId6">
            <a:extLst>
              <a:ext uri="{28A0092B-C50C-407E-A947-70E740481C1C}">
                <a14:useLocalDpi xmlns:a14="http://schemas.microsoft.com/office/drawing/2010/main" val="0"/>
              </a:ext>
            </a:extLst>
          </a:blip>
          <a:srcRect t="12963" b="-1"/>
          <a:stretch/>
        </p:blipFill>
        <p:spPr>
          <a:xfrm>
            <a:off x="0" y="3191933"/>
            <a:ext cx="9144000" cy="3647777"/>
          </a:xfrm>
          <a:prstGeom prst="rect">
            <a:avLst/>
          </a:prstGeom>
        </p:spPr>
      </p:pic>
      <p:sp>
        <p:nvSpPr>
          <p:cNvPr id="11" name="Text Placeholder 5"/>
          <p:cNvSpPr>
            <a:spLocks noGrp="1"/>
          </p:cNvSpPr>
          <p:nvPr>
            <p:ph type="body" sz="quarter" idx="12" hasCustomPrompt="1"/>
          </p:nvPr>
        </p:nvSpPr>
        <p:spPr>
          <a:xfrm>
            <a:off x="420153" y="2504210"/>
            <a:ext cx="4359827" cy="276999"/>
          </a:xfrm>
          <a:prstGeom prst="rect">
            <a:avLst/>
          </a:prstGeom>
        </p:spPr>
        <p:txBody>
          <a:bodyPr vert="horz" wrap="square" lIns="0" tIns="0" rIns="0" bIns="0" rtlCol="0" anchor="t" anchorCtr="0">
            <a:spAutoFit/>
          </a:bodyPr>
          <a:lstStyle>
            <a:lvl1pPr marL="228600" indent="-228600">
              <a:buNone/>
              <a:defRPr lang="en-US" sz="2000" b="0" dirty="0">
                <a:solidFill>
                  <a:schemeClr val="accent3"/>
                </a:solidFill>
                <a:latin typeface="+mn-lt"/>
              </a:defRPr>
            </a:lvl1pPr>
          </a:lstStyle>
          <a:p>
            <a:pPr marL="0" lvl="0" indent="0"/>
            <a:r>
              <a:rPr lang="en-US" dirty="0" smtClean="0"/>
              <a:t>Date</a:t>
            </a:r>
            <a:endParaRPr lang="en-US" dirty="0"/>
          </a:p>
        </p:txBody>
      </p:sp>
      <p:sp>
        <p:nvSpPr>
          <p:cNvPr id="12" name="Text Placeholder 3"/>
          <p:cNvSpPr>
            <a:spLocks noGrp="1"/>
          </p:cNvSpPr>
          <p:nvPr>
            <p:ph type="body" sz="quarter" idx="13" hasCustomPrompt="1"/>
          </p:nvPr>
        </p:nvSpPr>
        <p:spPr>
          <a:xfrm>
            <a:off x="420154" y="1965961"/>
            <a:ext cx="7951166" cy="443198"/>
          </a:xfrm>
          <a:prstGeom prst="rect">
            <a:avLst/>
          </a:prstGeom>
        </p:spPr>
        <p:txBody>
          <a:bodyPr vert="horz" wrap="square" lIns="0" tIns="0" rIns="0" bIns="0" rtlCol="0" anchor="t" anchorCtr="0">
            <a:spAutoFit/>
          </a:bodyPr>
          <a:lstStyle>
            <a:lvl1pPr marL="228600" indent="-228600">
              <a:buNone/>
              <a:defRPr lang="en-US" sz="3200" b="0" dirty="0">
                <a:solidFill>
                  <a:schemeClr val="accent6"/>
                </a:solidFill>
                <a:latin typeface="+mn-lt"/>
              </a:defRPr>
            </a:lvl1pPr>
          </a:lstStyle>
          <a:p>
            <a:pPr marL="0" lvl="0" indent="0"/>
            <a:r>
              <a:rPr lang="en-US" dirty="0" smtClean="0"/>
              <a:t>Document name</a:t>
            </a:r>
            <a:endParaRPr lang="en-US" dirty="0"/>
          </a:p>
        </p:txBody>
      </p:sp>
      <p:sp>
        <p:nvSpPr>
          <p:cNvPr id="16" name="Text Placeholder 3"/>
          <p:cNvSpPr>
            <a:spLocks noGrp="1"/>
          </p:cNvSpPr>
          <p:nvPr>
            <p:ph type="body" sz="quarter" idx="11" hasCustomPrompt="1"/>
          </p:nvPr>
        </p:nvSpPr>
        <p:spPr>
          <a:xfrm>
            <a:off x="420154" y="1511412"/>
            <a:ext cx="7951166" cy="443198"/>
          </a:xfrm>
          <a:prstGeom prst="rect">
            <a:avLst/>
          </a:prstGeom>
        </p:spPr>
        <p:txBody>
          <a:bodyPr vert="horz" wrap="square" lIns="0" tIns="0" rIns="0" bIns="0" rtlCol="0" anchor="t" anchorCtr="0">
            <a:spAutoFit/>
          </a:bodyPr>
          <a:lstStyle>
            <a:lvl1pPr marL="228600" indent="-228600">
              <a:buNone/>
              <a:defRPr lang="en-US" sz="3200" b="0" dirty="0">
                <a:solidFill>
                  <a:schemeClr val="accent6"/>
                </a:solidFill>
                <a:latin typeface="+mn-lt"/>
              </a:defRPr>
            </a:lvl1pPr>
          </a:lstStyle>
          <a:p>
            <a:pPr marL="0" lvl="0" indent="0"/>
            <a:r>
              <a:rPr lang="en-US" dirty="0" smtClean="0"/>
              <a:t>Client name</a:t>
            </a:r>
            <a:endParaRPr lang="en-US" dirty="0"/>
          </a:p>
        </p:txBody>
      </p:sp>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947979" y="114771"/>
            <a:ext cx="2099455" cy="773125"/>
          </a:xfrm>
          <a:prstGeom prst="rect">
            <a:avLst/>
          </a:prstGeom>
        </p:spPr>
      </p:pic>
      <p:sp>
        <p:nvSpPr>
          <p:cNvPr id="10" name="Rectangle 9"/>
          <p:cNvSpPr/>
          <p:nvPr userDrawn="1"/>
        </p:nvSpPr>
        <p:spPr>
          <a:xfrm>
            <a:off x="-1" y="3175961"/>
            <a:ext cx="9144002" cy="36576"/>
          </a:xfrm>
          <a:prstGeom prst="rect">
            <a:avLst/>
          </a:prstGeom>
          <a:solidFill>
            <a:schemeClr val="tx1">
              <a:lumMod val="85000"/>
              <a:lumOff val="15000"/>
            </a:schemeClr>
          </a:solidFill>
          <a:ln>
            <a:solidFill>
              <a:schemeClr val="tx1">
                <a:lumMod val="85000"/>
                <a:lumOff val="15000"/>
              </a:schemeClr>
            </a:solid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latin typeface="+mn-lt"/>
            </a:endParaRPr>
          </a:p>
        </p:txBody>
      </p:sp>
    </p:spTree>
    <p:extLst>
      <p:ext uri="{BB962C8B-B14F-4D97-AF65-F5344CB8AC3E}">
        <p14:creationId xmlns:p14="http://schemas.microsoft.com/office/powerpoint/2010/main" val="1075592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extboo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9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descr="banner_image.jpg"/>
          <p:cNvPicPr>
            <a:picLocks noChangeAspect="1"/>
          </p:cNvPicPr>
          <p:nvPr userDrawn="1"/>
        </p:nvPicPr>
        <p:blipFill>
          <a:blip r:embed="rId6" cstate="print"/>
          <a:stretch>
            <a:fillRect/>
          </a:stretch>
        </p:blipFill>
        <p:spPr>
          <a:xfrm>
            <a:off x="0" y="4195821"/>
            <a:ext cx="9144000" cy="2662179"/>
          </a:xfrm>
          <a:prstGeom prst="rect">
            <a:avLst/>
          </a:prstGeom>
          <a:ln w="38100" cap="sq" cmpd="thickThin">
            <a:noFill/>
            <a:prstDash val="solid"/>
            <a:miter lim="800000"/>
          </a:ln>
          <a:effectLst>
            <a:innerShdw blurRad="76200">
              <a:srgbClr val="000000"/>
            </a:innerShdw>
          </a:effectLst>
        </p:spPr>
      </p:pic>
      <p:sp>
        <p:nvSpPr>
          <p:cNvPr id="18" name="Text Placeholder 5"/>
          <p:cNvSpPr>
            <a:spLocks noGrp="1"/>
          </p:cNvSpPr>
          <p:nvPr>
            <p:ph type="body" sz="quarter" idx="12" hasCustomPrompt="1"/>
          </p:nvPr>
        </p:nvSpPr>
        <p:spPr>
          <a:xfrm>
            <a:off x="420153" y="2504210"/>
            <a:ext cx="4359827" cy="276999"/>
          </a:xfrm>
          <a:prstGeom prst="rect">
            <a:avLst/>
          </a:prstGeom>
        </p:spPr>
        <p:txBody>
          <a:bodyPr vert="horz" wrap="square" lIns="0" tIns="0" rIns="0" bIns="0" rtlCol="0" anchor="t" anchorCtr="0">
            <a:spAutoFit/>
          </a:bodyPr>
          <a:lstStyle>
            <a:lvl1pPr marL="228600" indent="-228600">
              <a:buNone/>
              <a:defRPr lang="en-US" sz="2000" b="0" dirty="0">
                <a:solidFill>
                  <a:schemeClr val="accent3"/>
                </a:solidFill>
                <a:latin typeface="+mn-lt"/>
              </a:defRPr>
            </a:lvl1pPr>
          </a:lstStyle>
          <a:p>
            <a:pPr marL="0" lvl="0" indent="0"/>
            <a:r>
              <a:rPr lang="en-US" dirty="0" smtClean="0"/>
              <a:t>Date</a:t>
            </a:r>
            <a:endParaRPr lang="en-US" dirty="0"/>
          </a:p>
        </p:txBody>
      </p:sp>
      <p:sp>
        <p:nvSpPr>
          <p:cNvPr id="19" name="Text Placeholder 3"/>
          <p:cNvSpPr>
            <a:spLocks noGrp="1"/>
          </p:cNvSpPr>
          <p:nvPr>
            <p:ph type="body" sz="quarter" idx="13" hasCustomPrompt="1"/>
          </p:nvPr>
        </p:nvSpPr>
        <p:spPr>
          <a:xfrm>
            <a:off x="420154" y="1965961"/>
            <a:ext cx="7951166" cy="443198"/>
          </a:xfrm>
          <a:prstGeom prst="rect">
            <a:avLst/>
          </a:prstGeom>
        </p:spPr>
        <p:txBody>
          <a:bodyPr vert="horz" wrap="square" lIns="0" tIns="0" rIns="0" bIns="0" rtlCol="0" anchor="t" anchorCtr="0">
            <a:spAutoFit/>
          </a:bodyPr>
          <a:lstStyle>
            <a:lvl1pPr marL="228600" indent="-228600">
              <a:buNone/>
              <a:defRPr lang="en-US" sz="3200" b="0" dirty="0">
                <a:solidFill>
                  <a:schemeClr val="accent6"/>
                </a:solidFill>
                <a:latin typeface="+mn-lt"/>
              </a:defRPr>
            </a:lvl1pPr>
          </a:lstStyle>
          <a:p>
            <a:pPr marL="0" lvl="0" indent="0"/>
            <a:r>
              <a:rPr lang="en-US" dirty="0" smtClean="0"/>
              <a:t>Document name</a:t>
            </a:r>
            <a:endParaRPr lang="en-US" dirty="0"/>
          </a:p>
        </p:txBody>
      </p:sp>
      <p:sp>
        <p:nvSpPr>
          <p:cNvPr id="20" name="Text Placeholder 3"/>
          <p:cNvSpPr>
            <a:spLocks noGrp="1"/>
          </p:cNvSpPr>
          <p:nvPr>
            <p:ph type="body" sz="quarter" idx="11" hasCustomPrompt="1"/>
          </p:nvPr>
        </p:nvSpPr>
        <p:spPr>
          <a:xfrm>
            <a:off x="420154" y="1511412"/>
            <a:ext cx="7951166" cy="443198"/>
          </a:xfrm>
          <a:prstGeom prst="rect">
            <a:avLst/>
          </a:prstGeom>
        </p:spPr>
        <p:txBody>
          <a:bodyPr vert="horz" wrap="square" lIns="0" tIns="0" rIns="0" bIns="0" rtlCol="0" anchor="t" anchorCtr="0">
            <a:spAutoFit/>
          </a:bodyPr>
          <a:lstStyle>
            <a:lvl1pPr marL="228600" indent="-228600">
              <a:buNone/>
              <a:defRPr lang="en-US" sz="3200" b="0" dirty="0">
                <a:solidFill>
                  <a:schemeClr val="accent6"/>
                </a:solidFill>
                <a:latin typeface="+mn-lt"/>
              </a:defRPr>
            </a:lvl1pPr>
          </a:lstStyle>
          <a:p>
            <a:pPr marL="0" lvl="0" indent="0"/>
            <a:r>
              <a:rPr lang="en-US" dirty="0" smtClean="0"/>
              <a:t>Client name</a:t>
            </a:r>
            <a:endParaRPr lang="en-US" dirty="0"/>
          </a:p>
        </p:txBody>
      </p:sp>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947979" y="114771"/>
            <a:ext cx="2099455" cy="773125"/>
          </a:xfrm>
          <a:prstGeom prst="rect">
            <a:avLst/>
          </a:prstGeom>
        </p:spPr>
      </p:pic>
      <p:sp>
        <p:nvSpPr>
          <p:cNvPr id="11" name="Rectangle 10"/>
          <p:cNvSpPr/>
          <p:nvPr userDrawn="1"/>
        </p:nvSpPr>
        <p:spPr>
          <a:xfrm>
            <a:off x="-1" y="4195821"/>
            <a:ext cx="9144002" cy="36576"/>
          </a:xfrm>
          <a:prstGeom prst="rect">
            <a:avLst/>
          </a:prstGeom>
          <a:solidFill>
            <a:schemeClr val="tx1">
              <a:lumMod val="85000"/>
              <a:lumOff val="15000"/>
            </a:schemeClr>
          </a:solidFill>
          <a:ln>
            <a:solidFill>
              <a:schemeClr val="tx1">
                <a:lumMod val="85000"/>
                <a:lumOff val="15000"/>
              </a:schemeClr>
            </a:solid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latin typeface="+mn-lt"/>
            </a:endParaRPr>
          </a:p>
        </p:txBody>
      </p:sp>
    </p:spTree>
    <p:extLst>
      <p:ext uri="{BB962C8B-B14F-4D97-AF65-F5344CB8AC3E}">
        <p14:creationId xmlns:p14="http://schemas.microsoft.com/office/powerpoint/2010/main" val="917354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lines) + Subtitle + Content + Full Footer">
    <p:spTree>
      <p:nvGrpSpPr>
        <p:cNvPr id="1" name=""/>
        <p:cNvGrpSpPr/>
        <p:nvPr/>
      </p:nvGrpSpPr>
      <p:grpSpPr>
        <a:xfrm>
          <a:off x="0" y="0"/>
          <a:ext cx="0" cy="0"/>
          <a:chOff x="0" y="0"/>
          <a:chExt cx="0" cy="0"/>
        </a:xfrm>
      </p:grpSpPr>
      <p:graphicFrame>
        <p:nvGraphicFramePr>
          <p:cNvPr id="43" name="Object 4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9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19" name="McK Slide Elements"/>
          <p:cNvGrpSpPr>
            <a:grpSpLocks/>
          </p:cNvGrpSpPr>
          <p:nvPr userDrawn="1"/>
        </p:nvGrpSpPr>
        <p:grpSpPr bwMode="auto">
          <a:xfrm>
            <a:off x="119063" y="6239149"/>
            <a:ext cx="8548687" cy="508000"/>
            <a:chOff x="75" y="3830"/>
            <a:chExt cx="5385" cy="320"/>
          </a:xfrm>
        </p:grpSpPr>
        <p:sp>
          <p:nvSpPr>
            <p:cNvPr id="20" name="McK 4. Footnote" hidden="1"/>
            <p:cNvSpPr txBox="1">
              <a:spLocks noChangeArrowheads="1"/>
            </p:cNvSpPr>
            <p:nvPr userDrawn="1"/>
          </p:nvSpPr>
          <p:spPr bwMode="auto">
            <a:xfrm>
              <a:off x="75" y="3830"/>
              <a:ext cx="5385"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panose="020B0604020202020204" pitchFamily="34" charset="0"/>
                </a:defRPr>
              </a:lvl1pPr>
              <a:lvl2pPr marL="1031875" defTabSz="895350">
                <a:defRPr sz="2400">
                  <a:solidFill>
                    <a:schemeClr val="tx1"/>
                  </a:solidFill>
                  <a:latin typeface="Arial" panose="020B0604020202020204" pitchFamily="34" charset="0"/>
                </a:defRPr>
              </a:lvl2pPr>
              <a:lvl3pPr marL="1217613" defTabSz="895350">
                <a:defRPr sz="2400">
                  <a:solidFill>
                    <a:schemeClr val="tx1"/>
                  </a:solidFill>
                  <a:latin typeface="Arial" panose="020B0604020202020204" pitchFamily="34" charset="0"/>
                </a:defRPr>
              </a:lvl3pPr>
              <a:lvl4pPr marL="1404938" defTabSz="895350">
                <a:defRPr sz="2400">
                  <a:solidFill>
                    <a:schemeClr val="tx1"/>
                  </a:solidFill>
                  <a:latin typeface="Arial" panose="020B0604020202020204" pitchFamily="34" charset="0"/>
                </a:defRPr>
              </a:lvl4pPr>
              <a:lvl5pPr marL="1792288" defTabSz="895350">
                <a:defRPr sz="2400">
                  <a:solidFill>
                    <a:schemeClr val="tx1"/>
                  </a:solidFill>
                  <a:latin typeface="Arial" panose="020B0604020202020204" pitchFamily="34" charset="0"/>
                </a:defRPr>
              </a:lvl5pPr>
              <a:lvl6pPr marL="2249488" defTabSz="895350" fontAlgn="base">
                <a:spcBef>
                  <a:spcPct val="0"/>
                </a:spcBef>
                <a:spcAft>
                  <a:spcPct val="0"/>
                </a:spcAft>
                <a:defRPr sz="2400">
                  <a:solidFill>
                    <a:schemeClr val="tx1"/>
                  </a:solidFill>
                  <a:latin typeface="Arial" panose="020B0604020202020204" pitchFamily="34" charset="0"/>
                </a:defRPr>
              </a:lvl6pPr>
              <a:lvl7pPr marL="2706688" defTabSz="895350" fontAlgn="base">
                <a:spcBef>
                  <a:spcPct val="0"/>
                </a:spcBef>
                <a:spcAft>
                  <a:spcPct val="0"/>
                </a:spcAft>
                <a:defRPr sz="2400">
                  <a:solidFill>
                    <a:schemeClr val="tx1"/>
                  </a:solidFill>
                  <a:latin typeface="Arial" panose="020B0604020202020204" pitchFamily="34" charset="0"/>
                </a:defRPr>
              </a:lvl7pPr>
              <a:lvl8pPr marL="3163888" defTabSz="895350" fontAlgn="base">
                <a:spcBef>
                  <a:spcPct val="0"/>
                </a:spcBef>
                <a:spcAft>
                  <a:spcPct val="0"/>
                </a:spcAft>
                <a:defRPr sz="2400">
                  <a:solidFill>
                    <a:schemeClr val="tx1"/>
                  </a:solidFill>
                  <a:latin typeface="Arial" panose="020B0604020202020204" pitchFamily="34" charset="0"/>
                </a:defRPr>
              </a:lvl8pPr>
              <a:lvl9pPr marL="3621088" defTabSz="895350" fontAlgn="base">
                <a:spcBef>
                  <a:spcPct val="0"/>
                </a:spcBef>
                <a:spcAft>
                  <a:spcPct val="0"/>
                </a:spcAft>
                <a:defRPr sz="2400">
                  <a:solidFill>
                    <a:schemeClr val="tx1"/>
                  </a:solidFill>
                  <a:latin typeface="Arial" panose="020B0604020202020204" pitchFamily="34" charset="0"/>
                </a:defRPr>
              </a:lvl9pPr>
            </a:lstStyle>
            <a:p>
              <a:r>
                <a:rPr lang="en-US" sz="1000">
                  <a:latin typeface="+mn-lt"/>
                </a:rPr>
                <a:t>1 Footnote</a:t>
              </a:r>
            </a:p>
          </p:txBody>
        </p:sp>
        <p:sp>
          <p:nvSpPr>
            <p:cNvPr id="21" name="McK 5. Source" hidden="1"/>
            <p:cNvSpPr>
              <a:spLocks noChangeArrowheads="1"/>
            </p:cNvSpPr>
            <p:nvPr userDrawn="1"/>
          </p:nvSpPr>
          <p:spPr bwMode="auto">
            <a:xfrm>
              <a:off x="75" y="4054"/>
              <a:ext cx="4323"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marL="609600" indent="-609600" defTabSz="895350">
                <a:tabLst>
                  <a:tab pos="612775" algn="l"/>
                </a:tabLst>
                <a:defRPr sz="2400">
                  <a:solidFill>
                    <a:schemeClr val="tx1"/>
                  </a:solidFill>
                  <a:latin typeface="Arial" panose="020B0604020202020204" pitchFamily="34" charset="0"/>
                </a:defRPr>
              </a:lvl1pPr>
              <a:lvl2pPr marL="785813" indent="-142875" defTabSz="895350">
                <a:tabLst>
                  <a:tab pos="612775" algn="l"/>
                </a:tabLst>
                <a:defRPr sz="2400">
                  <a:solidFill>
                    <a:schemeClr val="tx1"/>
                  </a:solidFill>
                  <a:latin typeface="Arial" panose="020B0604020202020204" pitchFamily="34" charset="0"/>
                </a:defRPr>
              </a:lvl2pPr>
              <a:lvl3pPr marL="936625" indent="-149225" defTabSz="895350">
                <a:tabLst>
                  <a:tab pos="612775" algn="l"/>
                </a:tabLst>
                <a:defRPr sz="2400">
                  <a:solidFill>
                    <a:schemeClr val="tx1"/>
                  </a:solidFill>
                  <a:latin typeface="Arial" panose="020B0604020202020204" pitchFamily="34" charset="0"/>
                </a:defRPr>
              </a:lvl3pPr>
              <a:lvl4pPr marL="1073150" indent="-134938" defTabSz="895350">
                <a:tabLst>
                  <a:tab pos="612775" algn="l"/>
                </a:tabLst>
                <a:defRPr sz="2400">
                  <a:solidFill>
                    <a:schemeClr val="tx1"/>
                  </a:solidFill>
                  <a:latin typeface="Arial" panose="020B0604020202020204" pitchFamily="34" charset="0"/>
                </a:defRPr>
              </a:lvl4pPr>
              <a:lvl5pPr marL="1223963" indent="-149225" defTabSz="895350">
                <a:tabLst>
                  <a:tab pos="612775" algn="l"/>
                </a:tabLst>
                <a:defRPr sz="2400">
                  <a:solidFill>
                    <a:schemeClr val="tx1"/>
                  </a:solidFill>
                  <a:latin typeface="Arial" panose="020B0604020202020204" pitchFamily="34" charset="0"/>
                </a:defRPr>
              </a:lvl5pPr>
              <a:lvl6pPr marL="1681163" indent="-149225" defTabSz="895350" fontAlgn="base">
                <a:spcBef>
                  <a:spcPct val="0"/>
                </a:spcBef>
                <a:spcAft>
                  <a:spcPct val="0"/>
                </a:spcAft>
                <a:tabLst>
                  <a:tab pos="612775" algn="l"/>
                </a:tabLst>
                <a:defRPr sz="2400">
                  <a:solidFill>
                    <a:schemeClr val="tx1"/>
                  </a:solidFill>
                  <a:latin typeface="Arial" panose="020B0604020202020204" pitchFamily="34" charset="0"/>
                </a:defRPr>
              </a:lvl6pPr>
              <a:lvl7pPr marL="2138363" indent="-149225" defTabSz="895350" fontAlgn="base">
                <a:spcBef>
                  <a:spcPct val="0"/>
                </a:spcBef>
                <a:spcAft>
                  <a:spcPct val="0"/>
                </a:spcAft>
                <a:tabLst>
                  <a:tab pos="612775" algn="l"/>
                </a:tabLst>
                <a:defRPr sz="2400">
                  <a:solidFill>
                    <a:schemeClr val="tx1"/>
                  </a:solidFill>
                  <a:latin typeface="Arial" panose="020B0604020202020204" pitchFamily="34" charset="0"/>
                </a:defRPr>
              </a:lvl7pPr>
              <a:lvl8pPr marL="2595563" indent="-149225" defTabSz="895350" fontAlgn="base">
                <a:spcBef>
                  <a:spcPct val="0"/>
                </a:spcBef>
                <a:spcAft>
                  <a:spcPct val="0"/>
                </a:spcAft>
                <a:tabLst>
                  <a:tab pos="612775" algn="l"/>
                </a:tabLst>
                <a:defRPr sz="2400">
                  <a:solidFill>
                    <a:schemeClr val="tx1"/>
                  </a:solidFill>
                  <a:latin typeface="Arial" panose="020B0604020202020204" pitchFamily="34" charset="0"/>
                </a:defRPr>
              </a:lvl8pPr>
              <a:lvl9pPr marL="3052763" indent="-149225" defTabSz="895350" fontAlgn="base">
                <a:spcBef>
                  <a:spcPct val="0"/>
                </a:spcBef>
                <a:spcAft>
                  <a:spcPct val="0"/>
                </a:spcAft>
                <a:tabLst>
                  <a:tab pos="612775" algn="l"/>
                </a:tabLst>
                <a:defRPr sz="2400">
                  <a:solidFill>
                    <a:schemeClr val="tx1"/>
                  </a:solidFill>
                  <a:latin typeface="Arial" panose="020B0604020202020204" pitchFamily="34" charset="0"/>
                </a:defRPr>
              </a:lvl9pPr>
            </a:lstStyle>
            <a:p>
              <a:r>
                <a:rPr lang="en-US" sz="1000">
                  <a:solidFill>
                    <a:srgbClr val="000000"/>
                  </a:solidFill>
                  <a:latin typeface="+mn-lt"/>
                </a:rPr>
                <a:t>SOURCE: Source</a:t>
              </a:r>
            </a:p>
          </p:txBody>
        </p:sp>
      </p:grpSp>
      <p:sp>
        <p:nvSpPr>
          <p:cNvPr id="32" name="Title Placeholder 21"/>
          <p:cNvSpPr>
            <a:spLocks noGrp="1"/>
          </p:cNvSpPr>
          <p:nvPr>
            <p:ph type="title" hasCustomPrompt="1"/>
          </p:nvPr>
        </p:nvSpPr>
        <p:spPr>
          <a:xfrm>
            <a:off x="145566" y="179595"/>
            <a:ext cx="7584501" cy="775597"/>
          </a:xfrm>
          <a:prstGeom prst="rect">
            <a:avLst/>
          </a:prstGeom>
        </p:spPr>
        <p:txBody>
          <a:bodyPr vert="horz" wrap="square" lIns="0" tIns="0" rIns="0" bIns="0" rtlCol="0" anchor="t" anchorCtr="0">
            <a:spAutoFit/>
          </a:bodyPr>
          <a:lstStyle>
            <a:lvl1pPr>
              <a:defRPr sz="2800" baseline="0">
                <a:latin typeface="+mn-lt"/>
              </a:defRPr>
            </a:lvl1pPr>
          </a:lstStyle>
          <a:p>
            <a:r>
              <a:rPr lang="en-US" dirty="0" smtClean="0"/>
              <a:t>Title </a:t>
            </a:r>
            <a:br>
              <a:rPr lang="en-US" dirty="0" smtClean="0"/>
            </a:br>
            <a:r>
              <a:rPr lang="en-US" dirty="0" smtClean="0"/>
              <a:t>(2 lines)</a:t>
            </a:r>
            <a:endParaRPr lang="en-US" dirty="0"/>
          </a:p>
        </p:txBody>
      </p:sp>
      <p:grpSp>
        <p:nvGrpSpPr>
          <p:cNvPr id="2" name="Group 1"/>
          <p:cNvGrpSpPr/>
          <p:nvPr userDrawn="1"/>
        </p:nvGrpSpPr>
        <p:grpSpPr>
          <a:xfrm>
            <a:off x="-1" y="6324599"/>
            <a:ext cx="8750778" cy="36577"/>
            <a:chOff x="-1" y="6324599"/>
            <a:chExt cx="8750778" cy="36577"/>
          </a:xfrm>
        </p:grpSpPr>
        <p:sp>
          <p:nvSpPr>
            <p:cNvPr id="35" name="Rectangle 34"/>
            <p:cNvSpPr/>
            <p:nvPr userDrawn="1"/>
          </p:nvSpPr>
          <p:spPr>
            <a:xfrm>
              <a:off x="-1" y="6324599"/>
              <a:ext cx="8155783" cy="36576"/>
            </a:xfrm>
            <a:prstGeom prst="rect">
              <a:avLst/>
            </a:prstGeom>
            <a:solidFill>
              <a:schemeClr val="accent5"/>
            </a:solidFill>
            <a:ln>
              <a:no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latin typeface="+mn-lt"/>
              </a:endParaRPr>
            </a:p>
          </p:txBody>
        </p:sp>
        <p:sp>
          <p:nvSpPr>
            <p:cNvPr id="36" name="Rectangle 35"/>
            <p:cNvSpPr/>
            <p:nvPr userDrawn="1"/>
          </p:nvSpPr>
          <p:spPr>
            <a:xfrm>
              <a:off x="8201715" y="6324600"/>
              <a:ext cx="152399" cy="36576"/>
            </a:xfrm>
            <a:prstGeom prst="rect">
              <a:avLst/>
            </a:prstGeom>
            <a:solidFill>
              <a:schemeClr val="accent3"/>
            </a:solidFill>
            <a:ln>
              <a:no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solidFill>
                  <a:schemeClr val="accent3"/>
                </a:solidFill>
                <a:latin typeface="+mn-lt"/>
              </a:endParaRPr>
            </a:p>
          </p:txBody>
        </p:sp>
        <p:sp>
          <p:nvSpPr>
            <p:cNvPr id="37" name="Rectangle 36"/>
            <p:cNvSpPr/>
            <p:nvPr userDrawn="1"/>
          </p:nvSpPr>
          <p:spPr>
            <a:xfrm>
              <a:off x="8400047" y="6324600"/>
              <a:ext cx="152399" cy="36576"/>
            </a:xfrm>
            <a:prstGeom prst="rect">
              <a:avLst/>
            </a:prstGeom>
            <a:solidFill>
              <a:schemeClr val="accent2"/>
            </a:solidFill>
            <a:ln>
              <a:no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latin typeface="+mn-lt"/>
              </a:endParaRPr>
            </a:p>
          </p:txBody>
        </p:sp>
        <p:sp>
          <p:nvSpPr>
            <p:cNvPr id="38" name="Rectangle 37"/>
            <p:cNvSpPr/>
            <p:nvPr userDrawn="1"/>
          </p:nvSpPr>
          <p:spPr>
            <a:xfrm>
              <a:off x="8598378" y="6324600"/>
              <a:ext cx="152399" cy="36576"/>
            </a:xfrm>
            <a:prstGeom prst="rect">
              <a:avLst/>
            </a:prstGeom>
            <a:solidFill>
              <a:schemeClr val="accent4"/>
            </a:solidFill>
            <a:ln>
              <a:no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latin typeface="+mn-lt"/>
              </a:endParaRPr>
            </a:p>
          </p:txBody>
        </p:sp>
      </p:grpSp>
      <p:sp>
        <p:nvSpPr>
          <p:cNvPr id="40" name="Text Placeholder 39"/>
          <p:cNvSpPr>
            <a:spLocks noGrp="1"/>
          </p:cNvSpPr>
          <p:nvPr>
            <p:ph type="body" sz="quarter" idx="10" hasCustomPrompt="1"/>
          </p:nvPr>
        </p:nvSpPr>
        <p:spPr>
          <a:xfrm>
            <a:off x="119062" y="6434277"/>
            <a:ext cx="8091488" cy="369332"/>
          </a:xfrm>
          <a:prstGeom prst="rect">
            <a:avLst/>
          </a:prstGeom>
        </p:spPr>
        <p:txBody>
          <a:bodyPr vert="horz" wrap="square" lIns="0" tIns="0" rIns="0" bIns="0" rtlCol="0" anchor="ctr" anchorCtr="0">
            <a:noAutofit/>
          </a:bodyPr>
          <a:lstStyle>
            <a:lvl1pPr marL="0" indent="0" defTabSz="225425">
              <a:lnSpc>
                <a:spcPct val="100000"/>
              </a:lnSpc>
              <a:spcBef>
                <a:spcPts val="0"/>
              </a:spcBef>
              <a:buNone/>
              <a:defRPr lang="en-US" sz="1400" baseline="0" dirty="0">
                <a:latin typeface="+mn-lt"/>
              </a:defRPr>
            </a:lvl1pPr>
          </a:lstStyle>
          <a:p>
            <a:pPr marL="0" lvl="0"/>
            <a:r>
              <a:rPr lang="en-US" dirty="0" smtClean="0"/>
              <a:t>1 	Footnotes</a:t>
            </a:r>
            <a:br>
              <a:rPr lang="en-US" dirty="0" smtClean="0"/>
            </a:br>
            <a:r>
              <a:rPr lang="en-US" dirty="0" smtClean="0"/>
              <a:t>SOURCE</a:t>
            </a:r>
          </a:p>
        </p:txBody>
      </p:sp>
      <p:sp>
        <p:nvSpPr>
          <p:cNvPr id="48" name="TextBox 47"/>
          <p:cNvSpPr txBox="1"/>
          <p:nvPr userDrawn="1"/>
        </p:nvSpPr>
        <p:spPr>
          <a:xfrm>
            <a:off x="8480962" y="6618942"/>
            <a:ext cx="539631" cy="184666"/>
          </a:xfrm>
          <a:prstGeom prst="rect">
            <a:avLst/>
          </a:prstGeom>
        </p:spPr>
        <p:txBody>
          <a:bodyPr vert="horz" wrap="square" lIns="0" tIns="0" rIns="0" bIns="0" rtlCol="0" anchor="b" anchorCtr="0">
            <a:spAutoFit/>
          </a:bodyPr>
          <a:lstStyle>
            <a:lvl1pPr lvl="0" indent="0" defTabSz="225425">
              <a:lnSpc>
                <a:spcPct val="100000"/>
              </a:lnSpc>
              <a:spcBef>
                <a:spcPts val="0"/>
              </a:spcBef>
              <a:buFont typeface="Arial" panose="020B0604020202020204" pitchFamily="34" charset="0"/>
              <a:buNone/>
              <a:defRPr sz="1200" baseline="0">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defRPr/>
            </a:lvl6pPr>
            <a:lvl7pPr marL="2971800" indent="-228600">
              <a:lnSpc>
                <a:spcPct val="90000"/>
              </a:lnSpc>
              <a:spcBef>
                <a:spcPts val="500"/>
              </a:spcBef>
              <a:buFont typeface="Arial" panose="020B0604020202020204" pitchFamily="34" charset="0"/>
              <a:buChar char="•"/>
              <a:defRPr/>
            </a:lvl7pPr>
            <a:lvl8pPr marL="3429000" indent="-228600">
              <a:lnSpc>
                <a:spcPct val="90000"/>
              </a:lnSpc>
              <a:spcBef>
                <a:spcPts val="500"/>
              </a:spcBef>
              <a:buFont typeface="Arial" panose="020B0604020202020204" pitchFamily="34" charset="0"/>
              <a:buChar char="•"/>
              <a:defRPr/>
            </a:lvl8pPr>
            <a:lvl9pPr marL="3886200" indent="-228600">
              <a:lnSpc>
                <a:spcPct val="90000"/>
              </a:lnSpc>
              <a:spcBef>
                <a:spcPts val="500"/>
              </a:spcBef>
              <a:buFont typeface="Arial" panose="020B0604020202020204" pitchFamily="34" charset="0"/>
              <a:buChar char="•"/>
              <a:defRPr/>
            </a:lvl9pPr>
          </a:lstStyle>
          <a:p>
            <a:pPr lvl="0" algn="r"/>
            <a:fld id="{95F77F88-F49F-4DE2-A08C-0DF0EDB7B52B}" type="slidenum">
              <a:rPr lang="en-US" smtClean="0">
                <a:latin typeface="+mn-lt"/>
              </a:rPr>
              <a:pPr lvl="0" algn="r"/>
              <a:t>‹#›</a:t>
            </a:fld>
            <a:endParaRPr lang="en-US" dirty="0" err="1" smtClean="0">
              <a:latin typeface="+mn-lt"/>
            </a:endParaRPr>
          </a:p>
        </p:txBody>
      </p:sp>
      <p:sp>
        <p:nvSpPr>
          <p:cNvPr id="3" name="Text Placeholder 2"/>
          <p:cNvSpPr>
            <a:spLocks noGrp="1"/>
          </p:cNvSpPr>
          <p:nvPr>
            <p:ph type="body" sz="quarter" idx="11" hasCustomPrompt="1"/>
          </p:nvPr>
        </p:nvSpPr>
        <p:spPr>
          <a:xfrm>
            <a:off x="145565" y="1030562"/>
            <a:ext cx="8772939" cy="177623"/>
          </a:xfrm>
          <a:prstGeom prst="rect">
            <a:avLst/>
          </a:prstGeom>
        </p:spPr>
        <p:txBody>
          <a:bodyPr lIns="0" tIns="0" rIns="0" bIns="0"/>
          <a:lstStyle>
            <a:lvl1pPr marL="0" indent="0">
              <a:buNone/>
              <a:defRPr sz="1400" i="1">
                <a:solidFill>
                  <a:schemeClr val="accent6"/>
                </a:solidFill>
                <a:latin typeface="+mn-lt"/>
              </a:defRPr>
            </a:lvl1pPr>
          </a:lstStyle>
          <a:p>
            <a:pPr lvl="0"/>
            <a:r>
              <a:rPr lang="en-US" dirty="0" smtClean="0"/>
              <a:t>Unit of measure</a:t>
            </a:r>
            <a:endParaRPr lang="en-US" dirty="0"/>
          </a:p>
        </p:txBody>
      </p:sp>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799352" y="151314"/>
            <a:ext cx="1201390" cy="442412"/>
          </a:xfrm>
          <a:prstGeom prst="rect">
            <a:avLst/>
          </a:prstGeom>
        </p:spPr>
      </p:pic>
    </p:spTree>
    <p:extLst>
      <p:ext uri="{BB962C8B-B14F-4D97-AF65-F5344CB8AC3E}">
        <p14:creationId xmlns:p14="http://schemas.microsoft.com/office/powerpoint/2010/main" val="19457385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1 line) + Subtitle + Content + Full Footer">
    <p:spTree>
      <p:nvGrpSpPr>
        <p:cNvPr id="1" name=""/>
        <p:cNvGrpSpPr/>
        <p:nvPr/>
      </p:nvGrpSpPr>
      <p:grpSpPr>
        <a:xfrm>
          <a:off x="0" y="0"/>
          <a:ext cx="0" cy="0"/>
          <a:chOff x="0" y="0"/>
          <a:chExt cx="0" cy="0"/>
        </a:xfrm>
      </p:grpSpPr>
      <p:graphicFrame>
        <p:nvGraphicFramePr>
          <p:cNvPr id="43" name="Object 4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16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19" name="McK Slide Elements"/>
          <p:cNvGrpSpPr>
            <a:grpSpLocks/>
          </p:cNvGrpSpPr>
          <p:nvPr userDrawn="1"/>
        </p:nvGrpSpPr>
        <p:grpSpPr bwMode="auto">
          <a:xfrm>
            <a:off x="119063" y="6239149"/>
            <a:ext cx="8548687" cy="508000"/>
            <a:chOff x="75" y="3830"/>
            <a:chExt cx="5385" cy="320"/>
          </a:xfrm>
        </p:grpSpPr>
        <p:sp>
          <p:nvSpPr>
            <p:cNvPr id="20" name="McK 4. Footnote" hidden="1"/>
            <p:cNvSpPr txBox="1">
              <a:spLocks noChangeArrowheads="1"/>
            </p:cNvSpPr>
            <p:nvPr userDrawn="1"/>
          </p:nvSpPr>
          <p:spPr bwMode="auto">
            <a:xfrm>
              <a:off x="75" y="3830"/>
              <a:ext cx="5385"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panose="020B0604020202020204" pitchFamily="34" charset="0"/>
                </a:defRPr>
              </a:lvl1pPr>
              <a:lvl2pPr marL="1031875" defTabSz="895350">
                <a:defRPr sz="2400">
                  <a:solidFill>
                    <a:schemeClr val="tx1"/>
                  </a:solidFill>
                  <a:latin typeface="Arial" panose="020B0604020202020204" pitchFamily="34" charset="0"/>
                </a:defRPr>
              </a:lvl2pPr>
              <a:lvl3pPr marL="1217613" defTabSz="895350">
                <a:defRPr sz="2400">
                  <a:solidFill>
                    <a:schemeClr val="tx1"/>
                  </a:solidFill>
                  <a:latin typeface="Arial" panose="020B0604020202020204" pitchFamily="34" charset="0"/>
                </a:defRPr>
              </a:lvl3pPr>
              <a:lvl4pPr marL="1404938" defTabSz="895350">
                <a:defRPr sz="2400">
                  <a:solidFill>
                    <a:schemeClr val="tx1"/>
                  </a:solidFill>
                  <a:latin typeface="Arial" panose="020B0604020202020204" pitchFamily="34" charset="0"/>
                </a:defRPr>
              </a:lvl4pPr>
              <a:lvl5pPr marL="1792288" defTabSz="895350">
                <a:defRPr sz="2400">
                  <a:solidFill>
                    <a:schemeClr val="tx1"/>
                  </a:solidFill>
                  <a:latin typeface="Arial" panose="020B0604020202020204" pitchFamily="34" charset="0"/>
                </a:defRPr>
              </a:lvl5pPr>
              <a:lvl6pPr marL="2249488" defTabSz="895350" fontAlgn="base">
                <a:spcBef>
                  <a:spcPct val="0"/>
                </a:spcBef>
                <a:spcAft>
                  <a:spcPct val="0"/>
                </a:spcAft>
                <a:defRPr sz="2400">
                  <a:solidFill>
                    <a:schemeClr val="tx1"/>
                  </a:solidFill>
                  <a:latin typeface="Arial" panose="020B0604020202020204" pitchFamily="34" charset="0"/>
                </a:defRPr>
              </a:lvl6pPr>
              <a:lvl7pPr marL="2706688" defTabSz="895350" fontAlgn="base">
                <a:spcBef>
                  <a:spcPct val="0"/>
                </a:spcBef>
                <a:spcAft>
                  <a:spcPct val="0"/>
                </a:spcAft>
                <a:defRPr sz="2400">
                  <a:solidFill>
                    <a:schemeClr val="tx1"/>
                  </a:solidFill>
                  <a:latin typeface="Arial" panose="020B0604020202020204" pitchFamily="34" charset="0"/>
                </a:defRPr>
              </a:lvl7pPr>
              <a:lvl8pPr marL="3163888" defTabSz="895350" fontAlgn="base">
                <a:spcBef>
                  <a:spcPct val="0"/>
                </a:spcBef>
                <a:spcAft>
                  <a:spcPct val="0"/>
                </a:spcAft>
                <a:defRPr sz="2400">
                  <a:solidFill>
                    <a:schemeClr val="tx1"/>
                  </a:solidFill>
                  <a:latin typeface="Arial" panose="020B0604020202020204" pitchFamily="34" charset="0"/>
                </a:defRPr>
              </a:lvl8pPr>
              <a:lvl9pPr marL="3621088" defTabSz="895350" fontAlgn="base">
                <a:spcBef>
                  <a:spcPct val="0"/>
                </a:spcBef>
                <a:spcAft>
                  <a:spcPct val="0"/>
                </a:spcAft>
                <a:defRPr sz="2400">
                  <a:solidFill>
                    <a:schemeClr val="tx1"/>
                  </a:solidFill>
                  <a:latin typeface="Arial" panose="020B0604020202020204" pitchFamily="34" charset="0"/>
                </a:defRPr>
              </a:lvl9pPr>
            </a:lstStyle>
            <a:p>
              <a:r>
                <a:rPr lang="en-US" sz="1000">
                  <a:latin typeface="+mn-lt"/>
                </a:rPr>
                <a:t>1 Footnote</a:t>
              </a:r>
            </a:p>
          </p:txBody>
        </p:sp>
        <p:sp>
          <p:nvSpPr>
            <p:cNvPr id="21" name="McK 5. Source" hidden="1"/>
            <p:cNvSpPr>
              <a:spLocks noChangeArrowheads="1"/>
            </p:cNvSpPr>
            <p:nvPr userDrawn="1"/>
          </p:nvSpPr>
          <p:spPr bwMode="auto">
            <a:xfrm>
              <a:off x="75" y="4054"/>
              <a:ext cx="4323"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marL="609600" indent="-609600" defTabSz="895350">
                <a:tabLst>
                  <a:tab pos="612775" algn="l"/>
                </a:tabLst>
                <a:defRPr sz="2400">
                  <a:solidFill>
                    <a:schemeClr val="tx1"/>
                  </a:solidFill>
                  <a:latin typeface="Arial" panose="020B0604020202020204" pitchFamily="34" charset="0"/>
                </a:defRPr>
              </a:lvl1pPr>
              <a:lvl2pPr marL="785813" indent="-142875" defTabSz="895350">
                <a:tabLst>
                  <a:tab pos="612775" algn="l"/>
                </a:tabLst>
                <a:defRPr sz="2400">
                  <a:solidFill>
                    <a:schemeClr val="tx1"/>
                  </a:solidFill>
                  <a:latin typeface="Arial" panose="020B0604020202020204" pitchFamily="34" charset="0"/>
                </a:defRPr>
              </a:lvl2pPr>
              <a:lvl3pPr marL="936625" indent="-149225" defTabSz="895350">
                <a:tabLst>
                  <a:tab pos="612775" algn="l"/>
                </a:tabLst>
                <a:defRPr sz="2400">
                  <a:solidFill>
                    <a:schemeClr val="tx1"/>
                  </a:solidFill>
                  <a:latin typeface="Arial" panose="020B0604020202020204" pitchFamily="34" charset="0"/>
                </a:defRPr>
              </a:lvl3pPr>
              <a:lvl4pPr marL="1073150" indent="-134938" defTabSz="895350">
                <a:tabLst>
                  <a:tab pos="612775" algn="l"/>
                </a:tabLst>
                <a:defRPr sz="2400">
                  <a:solidFill>
                    <a:schemeClr val="tx1"/>
                  </a:solidFill>
                  <a:latin typeface="Arial" panose="020B0604020202020204" pitchFamily="34" charset="0"/>
                </a:defRPr>
              </a:lvl4pPr>
              <a:lvl5pPr marL="1223963" indent="-149225" defTabSz="895350">
                <a:tabLst>
                  <a:tab pos="612775" algn="l"/>
                </a:tabLst>
                <a:defRPr sz="2400">
                  <a:solidFill>
                    <a:schemeClr val="tx1"/>
                  </a:solidFill>
                  <a:latin typeface="Arial" panose="020B0604020202020204" pitchFamily="34" charset="0"/>
                </a:defRPr>
              </a:lvl5pPr>
              <a:lvl6pPr marL="1681163" indent="-149225" defTabSz="895350" fontAlgn="base">
                <a:spcBef>
                  <a:spcPct val="0"/>
                </a:spcBef>
                <a:spcAft>
                  <a:spcPct val="0"/>
                </a:spcAft>
                <a:tabLst>
                  <a:tab pos="612775" algn="l"/>
                </a:tabLst>
                <a:defRPr sz="2400">
                  <a:solidFill>
                    <a:schemeClr val="tx1"/>
                  </a:solidFill>
                  <a:latin typeface="Arial" panose="020B0604020202020204" pitchFamily="34" charset="0"/>
                </a:defRPr>
              </a:lvl6pPr>
              <a:lvl7pPr marL="2138363" indent="-149225" defTabSz="895350" fontAlgn="base">
                <a:spcBef>
                  <a:spcPct val="0"/>
                </a:spcBef>
                <a:spcAft>
                  <a:spcPct val="0"/>
                </a:spcAft>
                <a:tabLst>
                  <a:tab pos="612775" algn="l"/>
                </a:tabLst>
                <a:defRPr sz="2400">
                  <a:solidFill>
                    <a:schemeClr val="tx1"/>
                  </a:solidFill>
                  <a:latin typeface="Arial" panose="020B0604020202020204" pitchFamily="34" charset="0"/>
                </a:defRPr>
              </a:lvl7pPr>
              <a:lvl8pPr marL="2595563" indent="-149225" defTabSz="895350" fontAlgn="base">
                <a:spcBef>
                  <a:spcPct val="0"/>
                </a:spcBef>
                <a:spcAft>
                  <a:spcPct val="0"/>
                </a:spcAft>
                <a:tabLst>
                  <a:tab pos="612775" algn="l"/>
                </a:tabLst>
                <a:defRPr sz="2400">
                  <a:solidFill>
                    <a:schemeClr val="tx1"/>
                  </a:solidFill>
                  <a:latin typeface="Arial" panose="020B0604020202020204" pitchFamily="34" charset="0"/>
                </a:defRPr>
              </a:lvl8pPr>
              <a:lvl9pPr marL="3052763" indent="-149225" defTabSz="895350" fontAlgn="base">
                <a:spcBef>
                  <a:spcPct val="0"/>
                </a:spcBef>
                <a:spcAft>
                  <a:spcPct val="0"/>
                </a:spcAft>
                <a:tabLst>
                  <a:tab pos="612775" algn="l"/>
                </a:tabLst>
                <a:defRPr sz="2400">
                  <a:solidFill>
                    <a:schemeClr val="tx1"/>
                  </a:solidFill>
                  <a:latin typeface="Arial" panose="020B0604020202020204" pitchFamily="34" charset="0"/>
                </a:defRPr>
              </a:lvl9pPr>
            </a:lstStyle>
            <a:p>
              <a:r>
                <a:rPr lang="en-US" sz="1000">
                  <a:solidFill>
                    <a:srgbClr val="000000"/>
                  </a:solidFill>
                  <a:latin typeface="+mn-lt"/>
                </a:rPr>
                <a:t>SOURCE: Source</a:t>
              </a:r>
            </a:p>
          </p:txBody>
        </p:sp>
      </p:grpSp>
      <p:sp>
        <p:nvSpPr>
          <p:cNvPr id="32" name="Title Placeholder 21"/>
          <p:cNvSpPr>
            <a:spLocks noGrp="1"/>
          </p:cNvSpPr>
          <p:nvPr>
            <p:ph type="title"/>
          </p:nvPr>
        </p:nvSpPr>
        <p:spPr>
          <a:xfrm>
            <a:off x="145567" y="179595"/>
            <a:ext cx="7592966" cy="387798"/>
          </a:xfrm>
          <a:prstGeom prst="rect">
            <a:avLst/>
          </a:prstGeom>
        </p:spPr>
        <p:txBody>
          <a:bodyPr vert="horz" wrap="square" lIns="0" tIns="0" rIns="0" bIns="0" rtlCol="0" anchor="t" anchorCtr="0">
            <a:spAutoFit/>
          </a:bodyPr>
          <a:lstStyle>
            <a:lvl1pPr>
              <a:defRPr sz="2800" baseline="0">
                <a:latin typeface="+mn-lt"/>
              </a:defRPr>
            </a:lvl1pPr>
          </a:lstStyle>
          <a:p>
            <a:r>
              <a:rPr lang="en-US" smtClean="0"/>
              <a:t>Click to edit Master title style</a:t>
            </a:r>
            <a:endParaRPr lang="en-US" dirty="0"/>
          </a:p>
        </p:txBody>
      </p:sp>
      <p:sp>
        <p:nvSpPr>
          <p:cNvPr id="40" name="Text Placeholder 39"/>
          <p:cNvSpPr>
            <a:spLocks noGrp="1"/>
          </p:cNvSpPr>
          <p:nvPr>
            <p:ph type="body" sz="quarter" idx="10" hasCustomPrompt="1"/>
          </p:nvPr>
        </p:nvSpPr>
        <p:spPr>
          <a:xfrm>
            <a:off x="119062" y="6434277"/>
            <a:ext cx="8091488" cy="369332"/>
          </a:xfrm>
          <a:prstGeom prst="rect">
            <a:avLst/>
          </a:prstGeom>
        </p:spPr>
        <p:txBody>
          <a:bodyPr vert="horz" wrap="square" lIns="0" tIns="0" rIns="0" bIns="0" rtlCol="0" anchor="ctr" anchorCtr="0">
            <a:noAutofit/>
          </a:bodyPr>
          <a:lstStyle>
            <a:lvl1pPr marL="0" indent="0" defTabSz="225425">
              <a:lnSpc>
                <a:spcPct val="100000"/>
              </a:lnSpc>
              <a:spcBef>
                <a:spcPts val="0"/>
              </a:spcBef>
              <a:buNone/>
              <a:defRPr lang="en-US" sz="1400" baseline="0" dirty="0">
                <a:latin typeface="+mn-lt"/>
              </a:defRPr>
            </a:lvl1pPr>
          </a:lstStyle>
          <a:p>
            <a:pPr marL="0" lvl="0"/>
            <a:r>
              <a:rPr lang="en-US" dirty="0" smtClean="0"/>
              <a:t>1 	Footnotes</a:t>
            </a:r>
            <a:br>
              <a:rPr lang="en-US" dirty="0" smtClean="0"/>
            </a:br>
            <a:r>
              <a:rPr lang="en-US" dirty="0" smtClean="0"/>
              <a:t>SOURCE</a:t>
            </a:r>
          </a:p>
        </p:txBody>
      </p:sp>
      <p:sp>
        <p:nvSpPr>
          <p:cNvPr id="48" name="TextBox 47"/>
          <p:cNvSpPr txBox="1"/>
          <p:nvPr userDrawn="1"/>
        </p:nvSpPr>
        <p:spPr>
          <a:xfrm>
            <a:off x="8480962" y="6618942"/>
            <a:ext cx="539631" cy="184666"/>
          </a:xfrm>
          <a:prstGeom prst="rect">
            <a:avLst/>
          </a:prstGeom>
        </p:spPr>
        <p:txBody>
          <a:bodyPr vert="horz" wrap="square" lIns="0" tIns="0" rIns="0" bIns="0" rtlCol="0" anchor="b" anchorCtr="0">
            <a:spAutoFit/>
          </a:bodyPr>
          <a:lstStyle>
            <a:lvl1pPr lvl="0" indent="0" defTabSz="225425">
              <a:lnSpc>
                <a:spcPct val="100000"/>
              </a:lnSpc>
              <a:spcBef>
                <a:spcPts val="0"/>
              </a:spcBef>
              <a:buFont typeface="Arial" panose="020B0604020202020204" pitchFamily="34" charset="0"/>
              <a:buNone/>
              <a:defRPr sz="1200" baseline="0">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defRPr/>
            </a:lvl6pPr>
            <a:lvl7pPr marL="2971800" indent="-228600">
              <a:lnSpc>
                <a:spcPct val="90000"/>
              </a:lnSpc>
              <a:spcBef>
                <a:spcPts val="500"/>
              </a:spcBef>
              <a:buFont typeface="Arial" panose="020B0604020202020204" pitchFamily="34" charset="0"/>
              <a:buChar char="•"/>
              <a:defRPr/>
            </a:lvl7pPr>
            <a:lvl8pPr marL="3429000" indent="-228600">
              <a:lnSpc>
                <a:spcPct val="90000"/>
              </a:lnSpc>
              <a:spcBef>
                <a:spcPts val="500"/>
              </a:spcBef>
              <a:buFont typeface="Arial" panose="020B0604020202020204" pitchFamily="34" charset="0"/>
              <a:buChar char="•"/>
              <a:defRPr/>
            </a:lvl8pPr>
            <a:lvl9pPr marL="3886200" indent="-228600">
              <a:lnSpc>
                <a:spcPct val="90000"/>
              </a:lnSpc>
              <a:spcBef>
                <a:spcPts val="500"/>
              </a:spcBef>
              <a:buFont typeface="Arial" panose="020B0604020202020204" pitchFamily="34" charset="0"/>
              <a:buChar char="•"/>
              <a:defRPr/>
            </a:lvl9pPr>
          </a:lstStyle>
          <a:p>
            <a:pPr lvl="0" algn="r"/>
            <a:fld id="{95F77F88-F49F-4DE2-A08C-0DF0EDB7B52B}" type="slidenum">
              <a:rPr lang="en-US" smtClean="0">
                <a:latin typeface="+mn-lt"/>
              </a:rPr>
              <a:pPr lvl="0" algn="r"/>
              <a:t>‹#›</a:t>
            </a:fld>
            <a:endParaRPr lang="en-US" dirty="0" err="1" smtClean="0">
              <a:latin typeface="+mn-lt"/>
            </a:endParaRPr>
          </a:p>
        </p:txBody>
      </p:sp>
      <p:sp>
        <p:nvSpPr>
          <p:cNvPr id="3" name="Text Placeholder 2"/>
          <p:cNvSpPr>
            <a:spLocks noGrp="1"/>
          </p:cNvSpPr>
          <p:nvPr>
            <p:ph type="body" sz="quarter" idx="11" hasCustomPrompt="1"/>
          </p:nvPr>
        </p:nvSpPr>
        <p:spPr>
          <a:xfrm>
            <a:off x="145565" y="630286"/>
            <a:ext cx="8772939" cy="177623"/>
          </a:xfrm>
          <a:prstGeom prst="rect">
            <a:avLst/>
          </a:prstGeom>
        </p:spPr>
        <p:txBody>
          <a:bodyPr lIns="0" tIns="0" rIns="0" bIns="0"/>
          <a:lstStyle>
            <a:lvl1pPr marL="0" indent="0">
              <a:buNone/>
              <a:defRPr sz="1400" i="1">
                <a:solidFill>
                  <a:schemeClr val="accent6"/>
                </a:solidFill>
                <a:latin typeface="+mn-lt"/>
              </a:defRPr>
            </a:lvl1pPr>
          </a:lstStyle>
          <a:p>
            <a:pPr lvl="0"/>
            <a:r>
              <a:rPr lang="en-US" dirty="0" smtClean="0"/>
              <a:t>Unit of measure</a:t>
            </a:r>
            <a:endParaRPr lang="en-US" dirty="0"/>
          </a:p>
        </p:txBody>
      </p:sp>
      <p:grpSp>
        <p:nvGrpSpPr>
          <p:cNvPr id="15" name="Group 14"/>
          <p:cNvGrpSpPr/>
          <p:nvPr userDrawn="1"/>
        </p:nvGrpSpPr>
        <p:grpSpPr>
          <a:xfrm>
            <a:off x="-1" y="6324599"/>
            <a:ext cx="8750778" cy="36577"/>
            <a:chOff x="-1" y="6324599"/>
            <a:chExt cx="8750778" cy="36577"/>
          </a:xfrm>
        </p:grpSpPr>
        <p:sp>
          <p:nvSpPr>
            <p:cNvPr id="16" name="Rectangle 15"/>
            <p:cNvSpPr/>
            <p:nvPr userDrawn="1"/>
          </p:nvSpPr>
          <p:spPr>
            <a:xfrm>
              <a:off x="-1" y="6324599"/>
              <a:ext cx="8155783" cy="36576"/>
            </a:xfrm>
            <a:prstGeom prst="rect">
              <a:avLst/>
            </a:prstGeom>
            <a:solidFill>
              <a:schemeClr val="accent5"/>
            </a:solidFill>
            <a:ln>
              <a:no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latin typeface="+mn-lt"/>
              </a:endParaRPr>
            </a:p>
          </p:txBody>
        </p:sp>
        <p:sp>
          <p:nvSpPr>
            <p:cNvPr id="17" name="Rectangle 16"/>
            <p:cNvSpPr/>
            <p:nvPr userDrawn="1"/>
          </p:nvSpPr>
          <p:spPr>
            <a:xfrm>
              <a:off x="8201715" y="6324600"/>
              <a:ext cx="152399" cy="36576"/>
            </a:xfrm>
            <a:prstGeom prst="rect">
              <a:avLst/>
            </a:prstGeom>
            <a:solidFill>
              <a:schemeClr val="accent3"/>
            </a:solidFill>
            <a:ln>
              <a:no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solidFill>
                  <a:schemeClr val="accent3"/>
                </a:solidFill>
                <a:latin typeface="+mn-lt"/>
              </a:endParaRPr>
            </a:p>
          </p:txBody>
        </p:sp>
        <p:sp>
          <p:nvSpPr>
            <p:cNvPr id="18" name="Rectangle 17"/>
            <p:cNvSpPr/>
            <p:nvPr userDrawn="1"/>
          </p:nvSpPr>
          <p:spPr>
            <a:xfrm>
              <a:off x="8400047" y="6324600"/>
              <a:ext cx="152399" cy="36576"/>
            </a:xfrm>
            <a:prstGeom prst="rect">
              <a:avLst/>
            </a:prstGeom>
            <a:solidFill>
              <a:schemeClr val="accent2"/>
            </a:solidFill>
            <a:ln>
              <a:no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latin typeface="+mn-lt"/>
              </a:endParaRPr>
            </a:p>
          </p:txBody>
        </p:sp>
        <p:sp>
          <p:nvSpPr>
            <p:cNvPr id="22" name="Rectangle 21"/>
            <p:cNvSpPr/>
            <p:nvPr userDrawn="1"/>
          </p:nvSpPr>
          <p:spPr>
            <a:xfrm>
              <a:off x="8598378" y="6324600"/>
              <a:ext cx="152399" cy="36576"/>
            </a:xfrm>
            <a:prstGeom prst="rect">
              <a:avLst/>
            </a:prstGeom>
            <a:solidFill>
              <a:schemeClr val="accent4"/>
            </a:solidFill>
            <a:ln>
              <a:no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latin typeface="+mn-lt"/>
              </a:endParaRPr>
            </a:p>
          </p:txBody>
        </p:sp>
      </p:grpSp>
      <p:pic>
        <p:nvPicPr>
          <p:cNvPr id="23" name="Picture 2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799352" y="151314"/>
            <a:ext cx="1201390" cy="442412"/>
          </a:xfrm>
          <a:prstGeom prst="rect">
            <a:avLst/>
          </a:prstGeom>
        </p:spPr>
      </p:pic>
    </p:spTree>
    <p:extLst>
      <p:ext uri="{BB962C8B-B14F-4D97-AF65-F5344CB8AC3E}">
        <p14:creationId xmlns:p14="http://schemas.microsoft.com/office/powerpoint/2010/main" val="60396119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Content + Full Footer">
    <p:spTree>
      <p:nvGrpSpPr>
        <p:cNvPr id="1" name=""/>
        <p:cNvGrpSpPr/>
        <p:nvPr/>
      </p:nvGrpSpPr>
      <p:grpSpPr>
        <a:xfrm>
          <a:off x="0" y="0"/>
          <a:ext cx="0" cy="0"/>
          <a:chOff x="0" y="0"/>
          <a:chExt cx="0" cy="0"/>
        </a:xfrm>
      </p:grpSpPr>
      <p:graphicFrame>
        <p:nvGraphicFramePr>
          <p:cNvPr id="43" name="Object 42" hidden="1"/>
          <p:cNvGraphicFramePr>
            <a:graphicFrameLocks noChangeAspect="1"/>
          </p:cNvGraphicFramePr>
          <p:nvPr userDrawn="1">
            <p:custDataLst>
              <p:tags r:id="rId2"/>
            </p:custDataLst>
            <p:extLst>
              <p:ext uri="{D42A27DB-BD31-4B8C-83A1-F6EECF244321}">
                <p14:modId xmlns:p14="http://schemas.microsoft.com/office/powerpoint/2010/main" val="32550399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82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19" name="McK Slide Elements"/>
          <p:cNvGrpSpPr>
            <a:grpSpLocks/>
          </p:cNvGrpSpPr>
          <p:nvPr userDrawn="1"/>
        </p:nvGrpSpPr>
        <p:grpSpPr bwMode="auto">
          <a:xfrm>
            <a:off x="119063" y="6239149"/>
            <a:ext cx="8548687" cy="508000"/>
            <a:chOff x="75" y="3830"/>
            <a:chExt cx="5385" cy="320"/>
          </a:xfrm>
        </p:grpSpPr>
        <p:sp>
          <p:nvSpPr>
            <p:cNvPr id="20" name="McK 4. Footnote" hidden="1"/>
            <p:cNvSpPr txBox="1">
              <a:spLocks noChangeArrowheads="1"/>
            </p:cNvSpPr>
            <p:nvPr userDrawn="1"/>
          </p:nvSpPr>
          <p:spPr bwMode="auto">
            <a:xfrm>
              <a:off x="75" y="3830"/>
              <a:ext cx="5385"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panose="020B0604020202020204" pitchFamily="34" charset="0"/>
                </a:defRPr>
              </a:lvl1pPr>
              <a:lvl2pPr marL="1031875" defTabSz="895350">
                <a:defRPr sz="2400">
                  <a:solidFill>
                    <a:schemeClr val="tx1"/>
                  </a:solidFill>
                  <a:latin typeface="Arial" panose="020B0604020202020204" pitchFamily="34" charset="0"/>
                </a:defRPr>
              </a:lvl2pPr>
              <a:lvl3pPr marL="1217613" defTabSz="895350">
                <a:defRPr sz="2400">
                  <a:solidFill>
                    <a:schemeClr val="tx1"/>
                  </a:solidFill>
                  <a:latin typeface="Arial" panose="020B0604020202020204" pitchFamily="34" charset="0"/>
                </a:defRPr>
              </a:lvl3pPr>
              <a:lvl4pPr marL="1404938" defTabSz="895350">
                <a:defRPr sz="2400">
                  <a:solidFill>
                    <a:schemeClr val="tx1"/>
                  </a:solidFill>
                  <a:latin typeface="Arial" panose="020B0604020202020204" pitchFamily="34" charset="0"/>
                </a:defRPr>
              </a:lvl4pPr>
              <a:lvl5pPr marL="1792288" defTabSz="895350">
                <a:defRPr sz="2400">
                  <a:solidFill>
                    <a:schemeClr val="tx1"/>
                  </a:solidFill>
                  <a:latin typeface="Arial" panose="020B0604020202020204" pitchFamily="34" charset="0"/>
                </a:defRPr>
              </a:lvl5pPr>
              <a:lvl6pPr marL="2249488" defTabSz="895350" fontAlgn="base">
                <a:spcBef>
                  <a:spcPct val="0"/>
                </a:spcBef>
                <a:spcAft>
                  <a:spcPct val="0"/>
                </a:spcAft>
                <a:defRPr sz="2400">
                  <a:solidFill>
                    <a:schemeClr val="tx1"/>
                  </a:solidFill>
                  <a:latin typeface="Arial" panose="020B0604020202020204" pitchFamily="34" charset="0"/>
                </a:defRPr>
              </a:lvl6pPr>
              <a:lvl7pPr marL="2706688" defTabSz="895350" fontAlgn="base">
                <a:spcBef>
                  <a:spcPct val="0"/>
                </a:spcBef>
                <a:spcAft>
                  <a:spcPct val="0"/>
                </a:spcAft>
                <a:defRPr sz="2400">
                  <a:solidFill>
                    <a:schemeClr val="tx1"/>
                  </a:solidFill>
                  <a:latin typeface="Arial" panose="020B0604020202020204" pitchFamily="34" charset="0"/>
                </a:defRPr>
              </a:lvl7pPr>
              <a:lvl8pPr marL="3163888" defTabSz="895350" fontAlgn="base">
                <a:spcBef>
                  <a:spcPct val="0"/>
                </a:spcBef>
                <a:spcAft>
                  <a:spcPct val="0"/>
                </a:spcAft>
                <a:defRPr sz="2400">
                  <a:solidFill>
                    <a:schemeClr val="tx1"/>
                  </a:solidFill>
                  <a:latin typeface="Arial" panose="020B0604020202020204" pitchFamily="34" charset="0"/>
                </a:defRPr>
              </a:lvl8pPr>
              <a:lvl9pPr marL="3621088" defTabSz="895350" fontAlgn="base">
                <a:spcBef>
                  <a:spcPct val="0"/>
                </a:spcBef>
                <a:spcAft>
                  <a:spcPct val="0"/>
                </a:spcAft>
                <a:defRPr sz="2400">
                  <a:solidFill>
                    <a:schemeClr val="tx1"/>
                  </a:solidFill>
                  <a:latin typeface="Arial" panose="020B0604020202020204" pitchFamily="34" charset="0"/>
                </a:defRPr>
              </a:lvl9pPr>
            </a:lstStyle>
            <a:p>
              <a:r>
                <a:rPr lang="en-US" sz="1000">
                  <a:latin typeface="+mn-lt"/>
                </a:rPr>
                <a:t>1 Footnote</a:t>
              </a:r>
            </a:p>
          </p:txBody>
        </p:sp>
        <p:sp>
          <p:nvSpPr>
            <p:cNvPr id="21" name="McK 5. Source" hidden="1"/>
            <p:cNvSpPr>
              <a:spLocks noChangeArrowheads="1"/>
            </p:cNvSpPr>
            <p:nvPr userDrawn="1"/>
          </p:nvSpPr>
          <p:spPr bwMode="auto">
            <a:xfrm>
              <a:off x="75" y="4054"/>
              <a:ext cx="4323"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marL="609600" indent="-609600" defTabSz="895350">
                <a:tabLst>
                  <a:tab pos="612775" algn="l"/>
                </a:tabLst>
                <a:defRPr sz="2400">
                  <a:solidFill>
                    <a:schemeClr val="tx1"/>
                  </a:solidFill>
                  <a:latin typeface="Arial" panose="020B0604020202020204" pitchFamily="34" charset="0"/>
                </a:defRPr>
              </a:lvl1pPr>
              <a:lvl2pPr marL="785813" indent="-142875" defTabSz="895350">
                <a:tabLst>
                  <a:tab pos="612775" algn="l"/>
                </a:tabLst>
                <a:defRPr sz="2400">
                  <a:solidFill>
                    <a:schemeClr val="tx1"/>
                  </a:solidFill>
                  <a:latin typeface="Arial" panose="020B0604020202020204" pitchFamily="34" charset="0"/>
                </a:defRPr>
              </a:lvl2pPr>
              <a:lvl3pPr marL="936625" indent="-149225" defTabSz="895350">
                <a:tabLst>
                  <a:tab pos="612775" algn="l"/>
                </a:tabLst>
                <a:defRPr sz="2400">
                  <a:solidFill>
                    <a:schemeClr val="tx1"/>
                  </a:solidFill>
                  <a:latin typeface="Arial" panose="020B0604020202020204" pitchFamily="34" charset="0"/>
                </a:defRPr>
              </a:lvl3pPr>
              <a:lvl4pPr marL="1073150" indent="-134938" defTabSz="895350">
                <a:tabLst>
                  <a:tab pos="612775" algn="l"/>
                </a:tabLst>
                <a:defRPr sz="2400">
                  <a:solidFill>
                    <a:schemeClr val="tx1"/>
                  </a:solidFill>
                  <a:latin typeface="Arial" panose="020B0604020202020204" pitchFamily="34" charset="0"/>
                </a:defRPr>
              </a:lvl4pPr>
              <a:lvl5pPr marL="1223963" indent="-149225" defTabSz="895350">
                <a:tabLst>
                  <a:tab pos="612775" algn="l"/>
                </a:tabLst>
                <a:defRPr sz="2400">
                  <a:solidFill>
                    <a:schemeClr val="tx1"/>
                  </a:solidFill>
                  <a:latin typeface="Arial" panose="020B0604020202020204" pitchFamily="34" charset="0"/>
                </a:defRPr>
              </a:lvl5pPr>
              <a:lvl6pPr marL="1681163" indent="-149225" defTabSz="895350" fontAlgn="base">
                <a:spcBef>
                  <a:spcPct val="0"/>
                </a:spcBef>
                <a:spcAft>
                  <a:spcPct val="0"/>
                </a:spcAft>
                <a:tabLst>
                  <a:tab pos="612775" algn="l"/>
                </a:tabLst>
                <a:defRPr sz="2400">
                  <a:solidFill>
                    <a:schemeClr val="tx1"/>
                  </a:solidFill>
                  <a:latin typeface="Arial" panose="020B0604020202020204" pitchFamily="34" charset="0"/>
                </a:defRPr>
              </a:lvl6pPr>
              <a:lvl7pPr marL="2138363" indent="-149225" defTabSz="895350" fontAlgn="base">
                <a:spcBef>
                  <a:spcPct val="0"/>
                </a:spcBef>
                <a:spcAft>
                  <a:spcPct val="0"/>
                </a:spcAft>
                <a:tabLst>
                  <a:tab pos="612775" algn="l"/>
                </a:tabLst>
                <a:defRPr sz="2400">
                  <a:solidFill>
                    <a:schemeClr val="tx1"/>
                  </a:solidFill>
                  <a:latin typeface="Arial" panose="020B0604020202020204" pitchFamily="34" charset="0"/>
                </a:defRPr>
              </a:lvl7pPr>
              <a:lvl8pPr marL="2595563" indent="-149225" defTabSz="895350" fontAlgn="base">
                <a:spcBef>
                  <a:spcPct val="0"/>
                </a:spcBef>
                <a:spcAft>
                  <a:spcPct val="0"/>
                </a:spcAft>
                <a:tabLst>
                  <a:tab pos="612775" algn="l"/>
                </a:tabLst>
                <a:defRPr sz="2400">
                  <a:solidFill>
                    <a:schemeClr val="tx1"/>
                  </a:solidFill>
                  <a:latin typeface="Arial" panose="020B0604020202020204" pitchFamily="34" charset="0"/>
                </a:defRPr>
              </a:lvl8pPr>
              <a:lvl9pPr marL="3052763" indent="-149225" defTabSz="895350" fontAlgn="base">
                <a:spcBef>
                  <a:spcPct val="0"/>
                </a:spcBef>
                <a:spcAft>
                  <a:spcPct val="0"/>
                </a:spcAft>
                <a:tabLst>
                  <a:tab pos="612775" algn="l"/>
                </a:tabLst>
                <a:defRPr sz="2400">
                  <a:solidFill>
                    <a:schemeClr val="tx1"/>
                  </a:solidFill>
                  <a:latin typeface="Arial" panose="020B0604020202020204" pitchFamily="34" charset="0"/>
                </a:defRPr>
              </a:lvl9pPr>
            </a:lstStyle>
            <a:p>
              <a:r>
                <a:rPr lang="en-US" sz="1000">
                  <a:solidFill>
                    <a:srgbClr val="000000"/>
                  </a:solidFill>
                  <a:latin typeface="+mn-lt"/>
                </a:rPr>
                <a:t>SOURCE: Source</a:t>
              </a:r>
            </a:p>
          </p:txBody>
        </p:sp>
      </p:grpSp>
      <p:sp>
        <p:nvSpPr>
          <p:cNvPr id="32" name="Title Placeholder 21"/>
          <p:cNvSpPr>
            <a:spLocks noGrp="1"/>
          </p:cNvSpPr>
          <p:nvPr>
            <p:ph type="title"/>
          </p:nvPr>
        </p:nvSpPr>
        <p:spPr>
          <a:xfrm>
            <a:off x="145567" y="179595"/>
            <a:ext cx="7592966" cy="387798"/>
          </a:xfrm>
          <a:prstGeom prst="rect">
            <a:avLst/>
          </a:prstGeom>
        </p:spPr>
        <p:txBody>
          <a:bodyPr vert="horz" wrap="square" lIns="0" tIns="0" rIns="0" bIns="0" rtlCol="0" anchor="t" anchorCtr="0">
            <a:spAutoFit/>
          </a:bodyPr>
          <a:lstStyle>
            <a:lvl1pPr>
              <a:defRPr sz="2800">
                <a:latin typeface="+mn-lt"/>
              </a:defRPr>
            </a:lvl1pPr>
          </a:lstStyle>
          <a:p>
            <a:r>
              <a:rPr lang="en-US" smtClean="0"/>
              <a:t>Click to edit Master title style</a:t>
            </a:r>
            <a:endParaRPr lang="en-US" dirty="0"/>
          </a:p>
        </p:txBody>
      </p:sp>
      <p:sp>
        <p:nvSpPr>
          <p:cNvPr id="40" name="Text Placeholder 39"/>
          <p:cNvSpPr>
            <a:spLocks noGrp="1"/>
          </p:cNvSpPr>
          <p:nvPr>
            <p:ph type="body" sz="quarter" idx="10" hasCustomPrompt="1"/>
          </p:nvPr>
        </p:nvSpPr>
        <p:spPr>
          <a:xfrm>
            <a:off x="119062" y="6434277"/>
            <a:ext cx="8091488" cy="369332"/>
          </a:xfrm>
          <a:prstGeom prst="rect">
            <a:avLst/>
          </a:prstGeom>
        </p:spPr>
        <p:txBody>
          <a:bodyPr vert="horz" wrap="square" lIns="0" tIns="0" rIns="0" bIns="0" rtlCol="0" anchor="ctr" anchorCtr="0">
            <a:noAutofit/>
          </a:bodyPr>
          <a:lstStyle>
            <a:lvl1pPr marL="0" indent="0" defTabSz="225425">
              <a:lnSpc>
                <a:spcPct val="100000"/>
              </a:lnSpc>
              <a:spcBef>
                <a:spcPts val="0"/>
              </a:spcBef>
              <a:buNone/>
              <a:defRPr lang="en-US" sz="1400" baseline="0" dirty="0">
                <a:latin typeface="+mn-lt"/>
              </a:defRPr>
            </a:lvl1pPr>
          </a:lstStyle>
          <a:p>
            <a:pPr marL="0" lvl="0"/>
            <a:r>
              <a:rPr lang="en-US" dirty="0" smtClean="0"/>
              <a:t>1 	Footnotes</a:t>
            </a:r>
            <a:br>
              <a:rPr lang="en-US" dirty="0" smtClean="0"/>
            </a:br>
            <a:r>
              <a:rPr lang="en-US" dirty="0" smtClean="0"/>
              <a:t>SOURCE</a:t>
            </a:r>
          </a:p>
        </p:txBody>
      </p:sp>
      <p:sp>
        <p:nvSpPr>
          <p:cNvPr id="48" name="TextBox 47"/>
          <p:cNvSpPr txBox="1"/>
          <p:nvPr userDrawn="1"/>
        </p:nvSpPr>
        <p:spPr>
          <a:xfrm>
            <a:off x="8480962" y="6618942"/>
            <a:ext cx="539631" cy="184666"/>
          </a:xfrm>
          <a:prstGeom prst="rect">
            <a:avLst/>
          </a:prstGeom>
        </p:spPr>
        <p:txBody>
          <a:bodyPr vert="horz" wrap="square" lIns="0" tIns="0" rIns="0" bIns="0" rtlCol="0" anchor="b" anchorCtr="0">
            <a:spAutoFit/>
          </a:bodyPr>
          <a:lstStyle>
            <a:lvl1pPr lvl="0" indent="0" defTabSz="225425">
              <a:lnSpc>
                <a:spcPct val="100000"/>
              </a:lnSpc>
              <a:spcBef>
                <a:spcPts val="0"/>
              </a:spcBef>
              <a:buFont typeface="Arial" panose="020B0604020202020204" pitchFamily="34" charset="0"/>
              <a:buNone/>
              <a:defRPr sz="1200" baseline="0">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defRPr/>
            </a:lvl6pPr>
            <a:lvl7pPr marL="2971800" indent="-228600">
              <a:lnSpc>
                <a:spcPct val="90000"/>
              </a:lnSpc>
              <a:spcBef>
                <a:spcPts val="500"/>
              </a:spcBef>
              <a:buFont typeface="Arial" panose="020B0604020202020204" pitchFamily="34" charset="0"/>
              <a:buChar char="•"/>
              <a:defRPr/>
            </a:lvl7pPr>
            <a:lvl8pPr marL="3429000" indent="-228600">
              <a:lnSpc>
                <a:spcPct val="90000"/>
              </a:lnSpc>
              <a:spcBef>
                <a:spcPts val="500"/>
              </a:spcBef>
              <a:buFont typeface="Arial" panose="020B0604020202020204" pitchFamily="34" charset="0"/>
              <a:buChar char="•"/>
              <a:defRPr/>
            </a:lvl8pPr>
            <a:lvl9pPr marL="3886200" indent="-228600">
              <a:lnSpc>
                <a:spcPct val="90000"/>
              </a:lnSpc>
              <a:spcBef>
                <a:spcPts val="500"/>
              </a:spcBef>
              <a:buFont typeface="Arial" panose="020B0604020202020204" pitchFamily="34" charset="0"/>
              <a:buChar char="•"/>
              <a:defRPr/>
            </a:lvl9pPr>
          </a:lstStyle>
          <a:p>
            <a:pPr lvl="0" algn="r"/>
            <a:fld id="{95F77F88-F49F-4DE2-A08C-0DF0EDB7B52B}" type="slidenum">
              <a:rPr lang="en-US" smtClean="0">
                <a:latin typeface="+mn-lt"/>
              </a:rPr>
              <a:pPr lvl="0" algn="r"/>
              <a:t>‹#›</a:t>
            </a:fld>
            <a:endParaRPr lang="en-US" dirty="0" err="1" smtClean="0">
              <a:latin typeface="+mn-lt"/>
            </a:endParaRPr>
          </a:p>
        </p:txBody>
      </p:sp>
      <p:grpSp>
        <p:nvGrpSpPr>
          <p:cNvPr id="14" name="Group 13"/>
          <p:cNvGrpSpPr/>
          <p:nvPr userDrawn="1"/>
        </p:nvGrpSpPr>
        <p:grpSpPr>
          <a:xfrm>
            <a:off x="-1" y="6324599"/>
            <a:ext cx="8750778" cy="36577"/>
            <a:chOff x="-1" y="6324599"/>
            <a:chExt cx="8750778" cy="36577"/>
          </a:xfrm>
        </p:grpSpPr>
        <p:sp>
          <p:nvSpPr>
            <p:cNvPr id="15" name="Rectangle 14"/>
            <p:cNvSpPr/>
            <p:nvPr userDrawn="1"/>
          </p:nvSpPr>
          <p:spPr>
            <a:xfrm>
              <a:off x="-1" y="6324599"/>
              <a:ext cx="8155783" cy="36576"/>
            </a:xfrm>
            <a:prstGeom prst="rect">
              <a:avLst/>
            </a:prstGeom>
            <a:solidFill>
              <a:schemeClr val="accent5"/>
            </a:solidFill>
            <a:ln>
              <a:no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latin typeface="+mn-lt"/>
              </a:endParaRPr>
            </a:p>
          </p:txBody>
        </p:sp>
        <p:sp>
          <p:nvSpPr>
            <p:cNvPr id="16" name="Rectangle 15"/>
            <p:cNvSpPr/>
            <p:nvPr userDrawn="1"/>
          </p:nvSpPr>
          <p:spPr>
            <a:xfrm>
              <a:off x="8201715" y="6324600"/>
              <a:ext cx="152399" cy="36576"/>
            </a:xfrm>
            <a:prstGeom prst="rect">
              <a:avLst/>
            </a:prstGeom>
            <a:solidFill>
              <a:schemeClr val="accent3"/>
            </a:solidFill>
            <a:ln>
              <a:no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solidFill>
                  <a:schemeClr val="accent3"/>
                </a:solidFill>
                <a:latin typeface="+mn-lt"/>
              </a:endParaRPr>
            </a:p>
          </p:txBody>
        </p:sp>
        <p:sp>
          <p:nvSpPr>
            <p:cNvPr id="17" name="Rectangle 16"/>
            <p:cNvSpPr/>
            <p:nvPr userDrawn="1"/>
          </p:nvSpPr>
          <p:spPr>
            <a:xfrm>
              <a:off x="8400047" y="6324600"/>
              <a:ext cx="152399" cy="36576"/>
            </a:xfrm>
            <a:prstGeom prst="rect">
              <a:avLst/>
            </a:prstGeom>
            <a:solidFill>
              <a:schemeClr val="accent2"/>
            </a:solidFill>
            <a:ln>
              <a:no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latin typeface="+mn-lt"/>
              </a:endParaRPr>
            </a:p>
          </p:txBody>
        </p:sp>
        <p:sp>
          <p:nvSpPr>
            <p:cNvPr id="18" name="Rectangle 17"/>
            <p:cNvSpPr/>
            <p:nvPr userDrawn="1"/>
          </p:nvSpPr>
          <p:spPr>
            <a:xfrm>
              <a:off x="8598378" y="6324600"/>
              <a:ext cx="152399" cy="36576"/>
            </a:xfrm>
            <a:prstGeom prst="rect">
              <a:avLst/>
            </a:prstGeom>
            <a:solidFill>
              <a:schemeClr val="accent4"/>
            </a:solidFill>
            <a:ln>
              <a:no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latin typeface="+mn-lt"/>
              </a:endParaRPr>
            </a:p>
          </p:txBody>
        </p:sp>
      </p:grpSp>
      <p:pic>
        <p:nvPicPr>
          <p:cNvPr id="23" name="Picture 2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799352" y="151314"/>
            <a:ext cx="1201390" cy="442412"/>
          </a:xfrm>
          <a:prstGeom prst="rect">
            <a:avLst/>
          </a:prstGeom>
        </p:spPr>
      </p:pic>
    </p:spTree>
    <p:extLst>
      <p:ext uri="{BB962C8B-B14F-4D97-AF65-F5344CB8AC3E}">
        <p14:creationId xmlns:p14="http://schemas.microsoft.com/office/powerpoint/2010/main" val="15927976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Footer bar">
    <p:spTree>
      <p:nvGrpSpPr>
        <p:cNvPr id="1" name=""/>
        <p:cNvGrpSpPr/>
        <p:nvPr/>
      </p:nvGrpSpPr>
      <p:grpSpPr>
        <a:xfrm>
          <a:off x="0" y="0"/>
          <a:ext cx="0" cy="0"/>
          <a:chOff x="0" y="0"/>
          <a:chExt cx="0" cy="0"/>
        </a:xfrm>
      </p:grpSpPr>
      <p:sp>
        <p:nvSpPr>
          <p:cNvPr id="12" name="Title Placeholder 21"/>
          <p:cNvSpPr>
            <a:spLocks noGrp="1"/>
          </p:cNvSpPr>
          <p:nvPr>
            <p:ph type="title"/>
          </p:nvPr>
        </p:nvSpPr>
        <p:spPr>
          <a:xfrm>
            <a:off x="145566" y="179595"/>
            <a:ext cx="7576033" cy="387798"/>
          </a:xfrm>
          <a:prstGeom prst="rect">
            <a:avLst/>
          </a:prstGeom>
        </p:spPr>
        <p:txBody>
          <a:bodyPr vert="horz" wrap="square" lIns="0" tIns="0" rIns="0" bIns="0" rtlCol="0" anchor="t" anchorCtr="0">
            <a:spAutoFit/>
          </a:bodyPr>
          <a:lstStyle>
            <a:lvl1pPr>
              <a:defRPr sz="2800">
                <a:latin typeface="+mn-lt"/>
              </a:defRPr>
            </a:lvl1pPr>
          </a:lstStyle>
          <a:p>
            <a:r>
              <a:rPr lang="en-US" smtClean="0"/>
              <a:t>Click to edit Master title style</a:t>
            </a:r>
            <a:endParaRPr lang="en-US" dirty="0"/>
          </a:p>
        </p:txBody>
      </p:sp>
      <p:sp>
        <p:nvSpPr>
          <p:cNvPr id="13" name="TextBox 12"/>
          <p:cNvSpPr txBox="1"/>
          <p:nvPr userDrawn="1"/>
        </p:nvSpPr>
        <p:spPr>
          <a:xfrm>
            <a:off x="8480962" y="6618942"/>
            <a:ext cx="539631" cy="184666"/>
          </a:xfrm>
          <a:prstGeom prst="rect">
            <a:avLst/>
          </a:prstGeom>
        </p:spPr>
        <p:txBody>
          <a:bodyPr vert="horz" wrap="square" lIns="0" tIns="0" rIns="0" bIns="0" rtlCol="0" anchor="b" anchorCtr="0">
            <a:spAutoFit/>
          </a:bodyPr>
          <a:lstStyle>
            <a:lvl1pPr lvl="0" indent="0" defTabSz="225425">
              <a:lnSpc>
                <a:spcPct val="100000"/>
              </a:lnSpc>
              <a:spcBef>
                <a:spcPts val="0"/>
              </a:spcBef>
              <a:buFont typeface="Arial" panose="020B0604020202020204" pitchFamily="34" charset="0"/>
              <a:buNone/>
              <a:defRPr sz="1200" baseline="0">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defRPr/>
            </a:lvl6pPr>
            <a:lvl7pPr marL="2971800" indent="-228600">
              <a:lnSpc>
                <a:spcPct val="90000"/>
              </a:lnSpc>
              <a:spcBef>
                <a:spcPts val="500"/>
              </a:spcBef>
              <a:buFont typeface="Arial" panose="020B0604020202020204" pitchFamily="34" charset="0"/>
              <a:buChar char="•"/>
              <a:defRPr/>
            </a:lvl7pPr>
            <a:lvl8pPr marL="3429000" indent="-228600">
              <a:lnSpc>
                <a:spcPct val="90000"/>
              </a:lnSpc>
              <a:spcBef>
                <a:spcPts val="500"/>
              </a:spcBef>
              <a:buFont typeface="Arial" panose="020B0604020202020204" pitchFamily="34" charset="0"/>
              <a:buChar char="•"/>
              <a:defRPr/>
            </a:lvl8pPr>
            <a:lvl9pPr marL="3886200" indent="-228600">
              <a:lnSpc>
                <a:spcPct val="90000"/>
              </a:lnSpc>
              <a:spcBef>
                <a:spcPts val="500"/>
              </a:spcBef>
              <a:buFont typeface="Arial" panose="020B0604020202020204" pitchFamily="34" charset="0"/>
              <a:buChar char="•"/>
              <a:defRPr/>
            </a:lvl9pPr>
          </a:lstStyle>
          <a:p>
            <a:pPr lvl="0" algn="r"/>
            <a:fld id="{95F77F88-F49F-4DE2-A08C-0DF0EDB7B52B}" type="slidenum">
              <a:rPr lang="en-US" smtClean="0">
                <a:latin typeface="+mn-lt"/>
              </a:rPr>
              <a:pPr lvl="0" algn="r"/>
              <a:t>‹#›</a:t>
            </a:fld>
            <a:endParaRPr lang="en-US" dirty="0" err="1" smtClean="0">
              <a:latin typeface="+mn-lt"/>
            </a:endParaRPr>
          </a:p>
        </p:txBody>
      </p:sp>
      <p:grpSp>
        <p:nvGrpSpPr>
          <p:cNvPr id="14" name="Group 13"/>
          <p:cNvGrpSpPr/>
          <p:nvPr userDrawn="1"/>
        </p:nvGrpSpPr>
        <p:grpSpPr>
          <a:xfrm>
            <a:off x="-1" y="6324599"/>
            <a:ext cx="8750778" cy="36577"/>
            <a:chOff x="-1" y="6324599"/>
            <a:chExt cx="8750778" cy="36577"/>
          </a:xfrm>
        </p:grpSpPr>
        <p:sp>
          <p:nvSpPr>
            <p:cNvPr id="15" name="Rectangle 14"/>
            <p:cNvSpPr/>
            <p:nvPr userDrawn="1"/>
          </p:nvSpPr>
          <p:spPr>
            <a:xfrm>
              <a:off x="-1" y="6324599"/>
              <a:ext cx="8155783" cy="36576"/>
            </a:xfrm>
            <a:prstGeom prst="rect">
              <a:avLst/>
            </a:prstGeom>
            <a:solidFill>
              <a:schemeClr val="accent5"/>
            </a:solidFill>
            <a:ln>
              <a:no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latin typeface="+mn-lt"/>
              </a:endParaRPr>
            </a:p>
          </p:txBody>
        </p:sp>
        <p:sp>
          <p:nvSpPr>
            <p:cNvPr id="16" name="Rectangle 15"/>
            <p:cNvSpPr/>
            <p:nvPr userDrawn="1"/>
          </p:nvSpPr>
          <p:spPr>
            <a:xfrm>
              <a:off x="8201715" y="6324600"/>
              <a:ext cx="152399" cy="36576"/>
            </a:xfrm>
            <a:prstGeom prst="rect">
              <a:avLst/>
            </a:prstGeom>
            <a:solidFill>
              <a:schemeClr val="accent3"/>
            </a:solidFill>
            <a:ln>
              <a:no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solidFill>
                  <a:schemeClr val="accent3"/>
                </a:solidFill>
                <a:latin typeface="+mn-lt"/>
              </a:endParaRPr>
            </a:p>
          </p:txBody>
        </p:sp>
        <p:sp>
          <p:nvSpPr>
            <p:cNvPr id="17" name="Rectangle 16"/>
            <p:cNvSpPr/>
            <p:nvPr userDrawn="1"/>
          </p:nvSpPr>
          <p:spPr>
            <a:xfrm>
              <a:off x="8400047" y="6324600"/>
              <a:ext cx="152399" cy="36576"/>
            </a:xfrm>
            <a:prstGeom prst="rect">
              <a:avLst/>
            </a:prstGeom>
            <a:solidFill>
              <a:schemeClr val="accent2"/>
            </a:solidFill>
            <a:ln>
              <a:no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latin typeface="+mn-lt"/>
              </a:endParaRPr>
            </a:p>
          </p:txBody>
        </p:sp>
        <p:sp>
          <p:nvSpPr>
            <p:cNvPr id="18" name="Rectangle 17"/>
            <p:cNvSpPr/>
            <p:nvPr userDrawn="1"/>
          </p:nvSpPr>
          <p:spPr>
            <a:xfrm>
              <a:off x="8598378" y="6324600"/>
              <a:ext cx="152399" cy="36576"/>
            </a:xfrm>
            <a:prstGeom prst="rect">
              <a:avLst/>
            </a:prstGeom>
            <a:solidFill>
              <a:schemeClr val="accent4"/>
            </a:solidFill>
            <a:ln>
              <a:no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latin typeface="+mn-lt"/>
              </a:endParaRPr>
            </a:p>
          </p:txBody>
        </p:sp>
      </p:gr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9352" y="151314"/>
            <a:ext cx="1201390" cy="442412"/>
          </a:xfrm>
          <a:prstGeom prst="rect">
            <a:avLst/>
          </a:prstGeom>
        </p:spPr>
      </p:pic>
    </p:spTree>
    <p:extLst>
      <p:ext uri="{BB962C8B-B14F-4D97-AF65-F5344CB8AC3E}">
        <p14:creationId xmlns:p14="http://schemas.microsoft.com/office/powerpoint/2010/main" val="18521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Footer bar + Content">
    <p:spTree>
      <p:nvGrpSpPr>
        <p:cNvPr id="1" name=""/>
        <p:cNvGrpSpPr/>
        <p:nvPr/>
      </p:nvGrpSpPr>
      <p:grpSpPr>
        <a:xfrm>
          <a:off x="0" y="0"/>
          <a:ext cx="0" cy="0"/>
          <a:chOff x="0" y="0"/>
          <a:chExt cx="0" cy="0"/>
        </a:xfrm>
      </p:grpSpPr>
      <p:sp>
        <p:nvSpPr>
          <p:cNvPr id="12" name="Title Placeholder 21"/>
          <p:cNvSpPr>
            <a:spLocks noGrp="1"/>
          </p:cNvSpPr>
          <p:nvPr>
            <p:ph type="title"/>
          </p:nvPr>
        </p:nvSpPr>
        <p:spPr>
          <a:xfrm>
            <a:off x="145566" y="179595"/>
            <a:ext cx="7576033" cy="387798"/>
          </a:xfrm>
          <a:prstGeom prst="rect">
            <a:avLst/>
          </a:prstGeom>
        </p:spPr>
        <p:txBody>
          <a:bodyPr vert="horz" wrap="square" lIns="0" tIns="0" rIns="0" bIns="0" rtlCol="0" anchor="t" anchorCtr="0">
            <a:spAutoFit/>
          </a:bodyPr>
          <a:lstStyle>
            <a:lvl1pPr>
              <a:defRPr sz="2800">
                <a:latin typeface="+mn-lt"/>
              </a:defRPr>
            </a:lvl1pPr>
          </a:lstStyle>
          <a:p>
            <a:r>
              <a:rPr lang="en-US" smtClean="0"/>
              <a:t>Click to edit Master title style</a:t>
            </a:r>
            <a:endParaRPr lang="en-US" dirty="0"/>
          </a:p>
        </p:txBody>
      </p:sp>
      <p:sp>
        <p:nvSpPr>
          <p:cNvPr id="13" name="TextBox 12"/>
          <p:cNvSpPr txBox="1"/>
          <p:nvPr userDrawn="1"/>
        </p:nvSpPr>
        <p:spPr>
          <a:xfrm>
            <a:off x="8480962" y="6618942"/>
            <a:ext cx="539631" cy="184666"/>
          </a:xfrm>
          <a:prstGeom prst="rect">
            <a:avLst/>
          </a:prstGeom>
        </p:spPr>
        <p:txBody>
          <a:bodyPr vert="horz" wrap="square" lIns="0" tIns="0" rIns="0" bIns="0" rtlCol="0" anchor="b" anchorCtr="0">
            <a:spAutoFit/>
          </a:bodyPr>
          <a:lstStyle>
            <a:lvl1pPr lvl="0" indent="0" defTabSz="225425">
              <a:lnSpc>
                <a:spcPct val="100000"/>
              </a:lnSpc>
              <a:spcBef>
                <a:spcPts val="0"/>
              </a:spcBef>
              <a:buFont typeface="Arial" panose="020B0604020202020204" pitchFamily="34" charset="0"/>
              <a:buNone/>
              <a:defRPr sz="1200" baseline="0">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defRPr/>
            </a:lvl6pPr>
            <a:lvl7pPr marL="2971800" indent="-228600">
              <a:lnSpc>
                <a:spcPct val="90000"/>
              </a:lnSpc>
              <a:spcBef>
                <a:spcPts val="500"/>
              </a:spcBef>
              <a:buFont typeface="Arial" panose="020B0604020202020204" pitchFamily="34" charset="0"/>
              <a:buChar char="•"/>
              <a:defRPr/>
            </a:lvl7pPr>
            <a:lvl8pPr marL="3429000" indent="-228600">
              <a:lnSpc>
                <a:spcPct val="90000"/>
              </a:lnSpc>
              <a:spcBef>
                <a:spcPts val="500"/>
              </a:spcBef>
              <a:buFont typeface="Arial" panose="020B0604020202020204" pitchFamily="34" charset="0"/>
              <a:buChar char="•"/>
              <a:defRPr/>
            </a:lvl8pPr>
            <a:lvl9pPr marL="3886200" indent="-228600">
              <a:lnSpc>
                <a:spcPct val="90000"/>
              </a:lnSpc>
              <a:spcBef>
                <a:spcPts val="500"/>
              </a:spcBef>
              <a:buFont typeface="Arial" panose="020B0604020202020204" pitchFamily="34" charset="0"/>
              <a:buChar char="•"/>
              <a:defRPr/>
            </a:lvl9pPr>
          </a:lstStyle>
          <a:p>
            <a:pPr lvl="0" algn="r"/>
            <a:fld id="{95F77F88-F49F-4DE2-A08C-0DF0EDB7B52B}" type="slidenum">
              <a:rPr lang="en-US" smtClean="0">
                <a:latin typeface="+mn-lt"/>
              </a:rPr>
              <a:pPr lvl="0" algn="r"/>
              <a:t>‹#›</a:t>
            </a:fld>
            <a:endParaRPr lang="en-US" dirty="0" err="1" smtClean="0">
              <a:latin typeface="+mn-lt"/>
            </a:endParaRPr>
          </a:p>
        </p:txBody>
      </p:sp>
      <p:grpSp>
        <p:nvGrpSpPr>
          <p:cNvPr id="14" name="Group 13"/>
          <p:cNvGrpSpPr/>
          <p:nvPr userDrawn="1"/>
        </p:nvGrpSpPr>
        <p:grpSpPr>
          <a:xfrm>
            <a:off x="-1" y="6324599"/>
            <a:ext cx="8750778" cy="36577"/>
            <a:chOff x="-1" y="6324599"/>
            <a:chExt cx="8750778" cy="36577"/>
          </a:xfrm>
        </p:grpSpPr>
        <p:sp>
          <p:nvSpPr>
            <p:cNvPr id="15" name="Rectangle 14"/>
            <p:cNvSpPr/>
            <p:nvPr userDrawn="1"/>
          </p:nvSpPr>
          <p:spPr>
            <a:xfrm>
              <a:off x="-1" y="6324599"/>
              <a:ext cx="8155783" cy="36576"/>
            </a:xfrm>
            <a:prstGeom prst="rect">
              <a:avLst/>
            </a:prstGeom>
            <a:solidFill>
              <a:schemeClr val="accent5"/>
            </a:solidFill>
            <a:ln>
              <a:no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latin typeface="+mn-lt"/>
              </a:endParaRPr>
            </a:p>
          </p:txBody>
        </p:sp>
        <p:sp>
          <p:nvSpPr>
            <p:cNvPr id="16" name="Rectangle 15"/>
            <p:cNvSpPr/>
            <p:nvPr userDrawn="1"/>
          </p:nvSpPr>
          <p:spPr>
            <a:xfrm>
              <a:off x="8201715" y="6324600"/>
              <a:ext cx="152399" cy="36576"/>
            </a:xfrm>
            <a:prstGeom prst="rect">
              <a:avLst/>
            </a:prstGeom>
            <a:solidFill>
              <a:schemeClr val="accent3"/>
            </a:solidFill>
            <a:ln>
              <a:no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solidFill>
                  <a:schemeClr val="accent3"/>
                </a:solidFill>
                <a:latin typeface="+mn-lt"/>
              </a:endParaRPr>
            </a:p>
          </p:txBody>
        </p:sp>
        <p:sp>
          <p:nvSpPr>
            <p:cNvPr id="17" name="Rectangle 16"/>
            <p:cNvSpPr/>
            <p:nvPr userDrawn="1"/>
          </p:nvSpPr>
          <p:spPr>
            <a:xfrm>
              <a:off x="8400047" y="6324600"/>
              <a:ext cx="152399" cy="36576"/>
            </a:xfrm>
            <a:prstGeom prst="rect">
              <a:avLst/>
            </a:prstGeom>
            <a:solidFill>
              <a:schemeClr val="accent2"/>
            </a:solidFill>
            <a:ln>
              <a:no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latin typeface="+mn-lt"/>
              </a:endParaRPr>
            </a:p>
          </p:txBody>
        </p:sp>
        <p:sp>
          <p:nvSpPr>
            <p:cNvPr id="18" name="Rectangle 17"/>
            <p:cNvSpPr/>
            <p:nvPr userDrawn="1"/>
          </p:nvSpPr>
          <p:spPr>
            <a:xfrm>
              <a:off x="8598378" y="6324600"/>
              <a:ext cx="152399" cy="36576"/>
            </a:xfrm>
            <a:prstGeom prst="rect">
              <a:avLst/>
            </a:prstGeom>
            <a:solidFill>
              <a:schemeClr val="accent4"/>
            </a:solidFill>
            <a:ln>
              <a:no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latin typeface="+mn-lt"/>
              </a:endParaRPr>
            </a:p>
          </p:txBody>
        </p:sp>
      </p:gr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9352" y="151314"/>
            <a:ext cx="1201390" cy="442412"/>
          </a:xfrm>
          <a:prstGeom prst="rect">
            <a:avLst/>
          </a:prstGeom>
        </p:spPr>
      </p:pic>
      <p:sp>
        <p:nvSpPr>
          <p:cNvPr id="4" name="Text Placeholder 3"/>
          <p:cNvSpPr>
            <a:spLocks noGrp="1"/>
          </p:cNvSpPr>
          <p:nvPr>
            <p:ph type="body" sz="quarter" idx="10"/>
          </p:nvPr>
        </p:nvSpPr>
        <p:spPr>
          <a:xfrm>
            <a:off x="145567" y="1126436"/>
            <a:ext cx="8759894" cy="494039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78724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2" name="Title Placeholder 21"/>
          <p:cNvSpPr>
            <a:spLocks noGrp="1"/>
          </p:cNvSpPr>
          <p:nvPr>
            <p:ph type="title"/>
          </p:nvPr>
        </p:nvSpPr>
        <p:spPr>
          <a:xfrm>
            <a:off x="145567" y="179595"/>
            <a:ext cx="7584500" cy="387798"/>
          </a:xfrm>
          <a:prstGeom prst="rect">
            <a:avLst/>
          </a:prstGeom>
        </p:spPr>
        <p:txBody>
          <a:bodyPr vert="horz" wrap="square" lIns="0" tIns="0" rIns="0" bIns="0" rtlCol="0" anchor="t" anchorCtr="0">
            <a:spAutoFit/>
          </a:bodyPr>
          <a:lstStyle>
            <a:lvl1pPr>
              <a:defRPr sz="2800">
                <a:latin typeface="+mn-lt"/>
              </a:defRPr>
            </a:lvl1pPr>
          </a:lstStyle>
          <a:p>
            <a:r>
              <a:rPr lang="en-US" smtClean="0"/>
              <a:t>Click to edit Master title style</a:t>
            </a:r>
            <a:endParaRPr lang="en-US" dirty="0"/>
          </a:p>
        </p:txBody>
      </p:sp>
      <p:sp>
        <p:nvSpPr>
          <p:cNvPr id="13" name="TextBox 12"/>
          <p:cNvSpPr txBox="1"/>
          <p:nvPr userDrawn="1"/>
        </p:nvSpPr>
        <p:spPr>
          <a:xfrm>
            <a:off x="8480962" y="6618942"/>
            <a:ext cx="539631" cy="184666"/>
          </a:xfrm>
          <a:prstGeom prst="rect">
            <a:avLst/>
          </a:prstGeom>
        </p:spPr>
        <p:txBody>
          <a:bodyPr vert="horz" wrap="square" lIns="0" tIns="0" rIns="0" bIns="0" rtlCol="0" anchor="b" anchorCtr="0">
            <a:spAutoFit/>
          </a:bodyPr>
          <a:lstStyle>
            <a:lvl1pPr lvl="0" indent="0" defTabSz="225425">
              <a:lnSpc>
                <a:spcPct val="100000"/>
              </a:lnSpc>
              <a:spcBef>
                <a:spcPts val="0"/>
              </a:spcBef>
              <a:buFont typeface="Arial" panose="020B0604020202020204" pitchFamily="34" charset="0"/>
              <a:buNone/>
              <a:defRPr sz="1200" baseline="0">
                <a:latin typeface="Arial" panose="020B0604020202020204" pitchFamily="34" charset="0"/>
                <a:cs typeface="Arial" panose="020B0604020202020204" pitchFamily="34" charset="0"/>
              </a:defRPr>
            </a:lvl1pPr>
            <a:lvl2pPr marL="6858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2pPr>
            <a:lvl3pPr marL="11430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3pPr>
            <a:lvl4pPr marL="16002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a:lnSpc>
                <a:spcPct val="90000"/>
              </a:lnSpc>
              <a:spcBef>
                <a:spcPts val="500"/>
              </a:spcBef>
              <a:buFont typeface="Arial" panose="020B0604020202020204" pitchFamily="34" charset="0"/>
              <a:buChar char="•"/>
              <a:defRPr sz="1600">
                <a:latin typeface="Arial" panose="020B0604020202020204" pitchFamily="34" charset="0"/>
                <a:cs typeface="Arial" panose="020B0604020202020204" pitchFamily="34" charset="0"/>
              </a:defRPr>
            </a:lvl5pPr>
            <a:lvl6pPr marL="2514600" indent="-228600">
              <a:lnSpc>
                <a:spcPct val="90000"/>
              </a:lnSpc>
              <a:spcBef>
                <a:spcPts val="500"/>
              </a:spcBef>
              <a:buFont typeface="Arial" panose="020B0604020202020204" pitchFamily="34" charset="0"/>
              <a:buChar char="•"/>
              <a:defRPr/>
            </a:lvl6pPr>
            <a:lvl7pPr marL="2971800" indent="-228600">
              <a:lnSpc>
                <a:spcPct val="90000"/>
              </a:lnSpc>
              <a:spcBef>
                <a:spcPts val="500"/>
              </a:spcBef>
              <a:buFont typeface="Arial" panose="020B0604020202020204" pitchFamily="34" charset="0"/>
              <a:buChar char="•"/>
              <a:defRPr/>
            </a:lvl7pPr>
            <a:lvl8pPr marL="3429000" indent="-228600">
              <a:lnSpc>
                <a:spcPct val="90000"/>
              </a:lnSpc>
              <a:spcBef>
                <a:spcPts val="500"/>
              </a:spcBef>
              <a:buFont typeface="Arial" panose="020B0604020202020204" pitchFamily="34" charset="0"/>
              <a:buChar char="•"/>
              <a:defRPr/>
            </a:lvl8pPr>
            <a:lvl9pPr marL="3886200" indent="-228600">
              <a:lnSpc>
                <a:spcPct val="90000"/>
              </a:lnSpc>
              <a:spcBef>
                <a:spcPts val="500"/>
              </a:spcBef>
              <a:buFont typeface="Arial" panose="020B0604020202020204" pitchFamily="34" charset="0"/>
              <a:buChar char="•"/>
              <a:defRPr/>
            </a:lvl9pPr>
          </a:lstStyle>
          <a:p>
            <a:pPr lvl="0" algn="r"/>
            <a:fld id="{95F77F88-F49F-4DE2-A08C-0DF0EDB7B52B}" type="slidenum">
              <a:rPr lang="en-US" smtClean="0">
                <a:latin typeface="+mn-lt"/>
              </a:rPr>
              <a:pPr lvl="0" algn="r"/>
              <a:t>‹#›</a:t>
            </a:fld>
            <a:endParaRPr lang="en-US" dirty="0" err="1" smtClean="0">
              <a:latin typeface="+mn-lt"/>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9352" y="151314"/>
            <a:ext cx="1201390" cy="442412"/>
          </a:xfrm>
          <a:prstGeom prst="rect">
            <a:avLst/>
          </a:prstGeom>
        </p:spPr>
      </p:pic>
    </p:spTree>
    <p:extLst>
      <p:ext uri="{BB962C8B-B14F-4D97-AF65-F5344CB8AC3E}">
        <p14:creationId xmlns:p14="http://schemas.microsoft.com/office/powerpoint/2010/main" val="29819772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vmlDrawing" Target="../drawings/vmlDrawing1.vml"/><Relationship Id="rId16" Type="http://schemas.openxmlformats.org/officeDocument/2006/relationships/tags" Target="../tags/tag1.xml"/><Relationship Id="rId17" Type="http://schemas.openxmlformats.org/officeDocument/2006/relationships/oleObject" Target="../embeddings/oleObject1.bin"/><Relationship Id="rId18"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6"/>
            </p:custDataLst>
            <p:extLst>
              <p:ext uri="{D42A27DB-BD31-4B8C-83A1-F6EECF244321}">
                <p14:modId xmlns:p14="http://schemas.microsoft.com/office/powerpoint/2010/main" val="7088517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15" name="think-cell Slide" r:id="rId17" imgW="270" imgH="270" progId="TCLayout.ActiveDocument.1">
                  <p:embed/>
                </p:oleObj>
              </mc:Choice>
              <mc:Fallback>
                <p:oleObj name="think-cell Slide" r:id="rId17" imgW="270" imgH="270" progId="TCLayout.ActiveDocument.1">
                  <p:embed/>
                  <p:pic>
                    <p:nvPicPr>
                      <p:cNvPr id="0" name=""/>
                      <p:cNvPicPr/>
                      <p:nvPr/>
                    </p:nvPicPr>
                    <p:blipFill>
                      <a:blip r:embed="rId18"/>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385916696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8" r:id="rId4"/>
    <p:sldLayoutId id="2147483669" r:id="rId5"/>
    <p:sldLayoutId id="2147483661" r:id="rId6"/>
    <p:sldLayoutId id="2147483662" r:id="rId7"/>
    <p:sldLayoutId id="2147483676" r:id="rId8"/>
    <p:sldLayoutId id="2147483667" r:id="rId9"/>
    <p:sldLayoutId id="2147483675" r:id="rId10"/>
    <p:sldLayoutId id="2147483672" r:id="rId11"/>
    <p:sldLayoutId id="2147483673" r:id="rId12"/>
    <p:sldLayoutId id="2147483666" r:id="rId13"/>
  </p:sldLayoutIdLst>
  <p:hf hdr="0" ftr="0" dt="0"/>
  <p:txStyles>
    <p:titleStyle>
      <a:lvl1pPr algn="l" defTabSz="914400" rtl="0" eaLnBrk="1" latinLnBrk="0" hangingPunct="1">
        <a:lnSpc>
          <a:spcPct val="90000"/>
        </a:lnSpc>
        <a:spcBef>
          <a:spcPct val="0"/>
        </a:spcBef>
        <a:buNone/>
        <a:defRPr sz="2400" kern="1200">
          <a:solidFill>
            <a:schemeClr val="accent6"/>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tags" Target="../tags/tag62.xml"/><Relationship Id="rId4" Type="http://schemas.openxmlformats.org/officeDocument/2006/relationships/tags" Target="../tags/tag63.xml"/><Relationship Id="rId5" Type="http://schemas.openxmlformats.org/officeDocument/2006/relationships/tags" Target="../tags/tag64.xml"/><Relationship Id="rId6" Type="http://schemas.openxmlformats.org/officeDocument/2006/relationships/tags" Target="../tags/tag65.xml"/><Relationship Id="rId7" Type="http://schemas.openxmlformats.org/officeDocument/2006/relationships/slideLayout" Target="../slideLayouts/slideLayout5.xml"/><Relationship Id="rId1" Type="http://schemas.openxmlformats.org/officeDocument/2006/relationships/tags" Target="../tags/tag60.xml"/><Relationship Id="rId2" Type="http://schemas.openxmlformats.org/officeDocument/2006/relationships/tags" Target="../tags/tag61.xml"/></Relationships>
</file>

<file path=ppt/slides/_rels/slide12.xml.rels><?xml version="1.0" encoding="UTF-8" standalone="yes"?>
<Relationships xmlns="http://schemas.openxmlformats.org/package/2006/relationships"><Relationship Id="rId11" Type="http://schemas.openxmlformats.org/officeDocument/2006/relationships/image" Target="../media/image18.jpg"/><Relationship Id="rId12" Type="http://schemas.openxmlformats.org/officeDocument/2006/relationships/image" Target="../media/image19.png"/><Relationship Id="rId1" Type="http://schemas.openxmlformats.org/officeDocument/2006/relationships/tags" Target="../tags/tag66.xml"/><Relationship Id="rId2" Type="http://schemas.openxmlformats.org/officeDocument/2006/relationships/tags" Target="../tags/tag67.xml"/><Relationship Id="rId3" Type="http://schemas.openxmlformats.org/officeDocument/2006/relationships/tags" Target="../tags/tag68.xml"/><Relationship Id="rId4" Type="http://schemas.openxmlformats.org/officeDocument/2006/relationships/tags" Target="../tags/tag69.xml"/><Relationship Id="rId5" Type="http://schemas.openxmlformats.org/officeDocument/2006/relationships/slideLayout" Target="../slideLayouts/slideLayout7.xml"/><Relationship Id="rId6" Type="http://schemas.openxmlformats.org/officeDocument/2006/relationships/notesSlide" Target="../notesSlides/notesSlide6.xml"/><Relationship Id="rId7" Type="http://schemas.openxmlformats.org/officeDocument/2006/relationships/image" Target="../media/image15.png"/><Relationship Id="rId8" Type="http://schemas.microsoft.com/office/2007/relationships/hdphoto" Target="../media/hdphoto2.wdp"/><Relationship Id="rId9" Type="http://schemas.openxmlformats.org/officeDocument/2006/relationships/image" Target="../media/image16.jpeg"/><Relationship Id="rId10"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tags" Target="../tags/tag71.xml"/><Relationship Id="rId4" Type="http://schemas.openxmlformats.org/officeDocument/2006/relationships/tags" Target="../tags/tag72.xml"/><Relationship Id="rId5" Type="http://schemas.openxmlformats.org/officeDocument/2006/relationships/tags" Target="../tags/tag73.xml"/><Relationship Id="rId6" Type="http://schemas.openxmlformats.org/officeDocument/2006/relationships/tags" Target="../tags/tag74.xml"/><Relationship Id="rId7" Type="http://schemas.openxmlformats.org/officeDocument/2006/relationships/slideLayout" Target="../slideLayouts/slideLayout7.xml"/><Relationship Id="rId8" Type="http://schemas.openxmlformats.org/officeDocument/2006/relationships/notesSlide" Target="../notesSlides/notesSlide7.xml"/><Relationship Id="rId9" Type="http://schemas.openxmlformats.org/officeDocument/2006/relationships/oleObject" Target="../embeddings/oleObject14.bin"/><Relationship Id="rId1" Type="http://schemas.openxmlformats.org/officeDocument/2006/relationships/vmlDrawing" Target="../drawings/vmlDrawing14.vml"/><Relationship Id="rId2" Type="http://schemas.openxmlformats.org/officeDocument/2006/relationships/tags" Target="../tags/tag70.xml"/></Relationships>
</file>

<file path=ppt/slides/_rels/slide15.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tags" Target="../tags/tag78.xml"/><Relationship Id="rId4" Type="http://schemas.openxmlformats.org/officeDocument/2006/relationships/tags" Target="../tags/tag79.xml"/><Relationship Id="rId5" Type="http://schemas.openxmlformats.org/officeDocument/2006/relationships/slideLayout" Target="../slideLayouts/slideLayout5.xml"/><Relationship Id="rId6" Type="http://schemas.openxmlformats.org/officeDocument/2006/relationships/image" Target="../media/image21.png"/><Relationship Id="rId1" Type="http://schemas.openxmlformats.org/officeDocument/2006/relationships/tags" Target="../tags/tag76.xml"/><Relationship Id="rId2" Type="http://schemas.openxmlformats.org/officeDocument/2006/relationships/tags" Target="../tags/tag77.xml"/></Relationships>
</file>

<file path=ppt/slides/_rels/slide17.xml.rels><?xml version="1.0" encoding="UTF-8" standalone="yes"?>
<Relationships xmlns="http://schemas.openxmlformats.org/package/2006/relationships"><Relationship Id="rId3" Type="http://schemas.openxmlformats.org/officeDocument/2006/relationships/tags" Target="../tags/tag82.xml"/><Relationship Id="rId4" Type="http://schemas.openxmlformats.org/officeDocument/2006/relationships/tags" Target="../tags/tag83.xml"/><Relationship Id="rId5" Type="http://schemas.openxmlformats.org/officeDocument/2006/relationships/slideLayout" Target="../slideLayouts/slideLayout5.xml"/><Relationship Id="rId6" Type="http://schemas.openxmlformats.org/officeDocument/2006/relationships/image" Target="../media/image22.png"/><Relationship Id="rId1" Type="http://schemas.openxmlformats.org/officeDocument/2006/relationships/tags" Target="../tags/tag80.xml"/><Relationship Id="rId2" Type="http://schemas.openxmlformats.org/officeDocument/2006/relationships/tags" Target="../tags/tag81.xml"/></Relationships>
</file>

<file path=ppt/slides/_rels/slide18.xml.rels><?xml version="1.0" encoding="UTF-8" standalone="yes"?>
<Relationships xmlns="http://schemas.openxmlformats.org/package/2006/relationships"><Relationship Id="rId3" Type="http://schemas.openxmlformats.org/officeDocument/2006/relationships/tags" Target="../tags/tag86.xml"/><Relationship Id="rId4" Type="http://schemas.openxmlformats.org/officeDocument/2006/relationships/tags" Target="../tags/tag87.xml"/><Relationship Id="rId5" Type="http://schemas.openxmlformats.org/officeDocument/2006/relationships/slideLayout" Target="../slideLayouts/slideLayout5.xml"/><Relationship Id="rId6" Type="http://schemas.openxmlformats.org/officeDocument/2006/relationships/image" Target="../media/image23.png"/><Relationship Id="rId1" Type="http://schemas.openxmlformats.org/officeDocument/2006/relationships/tags" Target="../tags/tag84.xml"/><Relationship Id="rId2" Type="http://schemas.openxmlformats.org/officeDocument/2006/relationships/tags" Target="../tags/tag8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9" Type="http://schemas.openxmlformats.org/officeDocument/2006/relationships/tags" Target="../tags/tag17.xml"/><Relationship Id="rId20" Type="http://schemas.openxmlformats.org/officeDocument/2006/relationships/tags" Target="../tags/tag28.xml"/><Relationship Id="rId21" Type="http://schemas.openxmlformats.org/officeDocument/2006/relationships/tags" Target="../tags/tag29.xml"/><Relationship Id="rId22" Type="http://schemas.openxmlformats.org/officeDocument/2006/relationships/slideLayout" Target="../slideLayouts/slideLayout7.xml"/><Relationship Id="rId23" Type="http://schemas.openxmlformats.org/officeDocument/2006/relationships/notesSlide" Target="../notesSlides/notesSlide1.xml"/><Relationship Id="rId24" Type="http://schemas.openxmlformats.org/officeDocument/2006/relationships/oleObject" Target="../embeddings/oleObject10.bin"/><Relationship Id="rId25" Type="http://schemas.openxmlformats.org/officeDocument/2006/relationships/slide" Target="slide5.xml"/><Relationship Id="rId26" Type="http://schemas.openxmlformats.org/officeDocument/2006/relationships/comments" Target="../comments/comment1.xml"/><Relationship Id="rId10" Type="http://schemas.openxmlformats.org/officeDocument/2006/relationships/tags" Target="../tags/tag18.xml"/><Relationship Id="rId11" Type="http://schemas.openxmlformats.org/officeDocument/2006/relationships/tags" Target="../tags/tag19.xml"/><Relationship Id="rId12" Type="http://schemas.openxmlformats.org/officeDocument/2006/relationships/tags" Target="../tags/tag20.xml"/><Relationship Id="rId13" Type="http://schemas.openxmlformats.org/officeDocument/2006/relationships/tags" Target="../tags/tag21.xml"/><Relationship Id="rId14" Type="http://schemas.openxmlformats.org/officeDocument/2006/relationships/tags" Target="../tags/tag22.xml"/><Relationship Id="rId15" Type="http://schemas.openxmlformats.org/officeDocument/2006/relationships/tags" Target="../tags/tag23.xml"/><Relationship Id="rId16" Type="http://schemas.openxmlformats.org/officeDocument/2006/relationships/tags" Target="../tags/tag24.xml"/><Relationship Id="rId17" Type="http://schemas.openxmlformats.org/officeDocument/2006/relationships/tags" Target="../tags/tag25.xml"/><Relationship Id="rId18" Type="http://schemas.openxmlformats.org/officeDocument/2006/relationships/tags" Target="../tags/tag26.xml"/><Relationship Id="rId19" Type="http://schemas.openxmlformats.org/officeDocument/2006/relationships/tags" Target="../tags/tag27.xml"/><Relationship Id="rId1" Type="http://schemas.openxmlformats.org/officeDocument/2006/relationships/vmlDrawing" Target="../drawings/vmlDrawing10.vml"/><Relationship Id="rId2" Type="http://schemas.openxmlformats.org/officeDocument/2006/relationships/tags" Target="../tags/tag10.xml"/><Relationship Id="rId3" Type="http://schemas.openxmlformats.org/officeDocument/2006/relationships/tags" Target="../tags/tag11.xml"/><Relationship Id="rId4" Type="http://schemas.openxmlformats.org/officeDocument/2006/relationships/tags" Target="../tags/tag12.xml"/><Relationship Id="rId5" Type="http://schemas.openxmlformats.org/officeDocument/2006/relationships/tags" Target="../tags/tag13.xml"/><Relationship Id="rId6" Type="http://schemas.openxmlformats.org/officeDocument/2006/relationships/tags" Target="../tags/tag14.xml"/><Relationship Id="rId7" Type="http://schemas.openxmlformats.org/officeDocument/2006/relationships/tags" Target="../tags/tag15.xml"/><Relationship Id="rId8" Type="http://schemas.openxmlformats.org/officeDocument/2006/relationships/tags" Target="../tags/tag16.xml"/></Relationships>
</file>

<file path=ppt/slides/_rels/slide20.xml.rels><?xml version="1.0" encoding="UTF-8" standalone="yes"?>
<Relationships xmlns="http://schemas.openxmlformats.org/package/2006/relationships"><Relationship Id="rId3" Type="http://schemas.openxmlformats.org/officeDocument/2006/relationships/tags" Target="../tags/tag90.xml"/><Relationship Id="rId4" Type="http://schemas.openxmlformats.org/officeDocument/2006/relationships/slideLayout" Target="../slideLayouts/slideLayout6.xml"/><Relationship Id="rId5" Type="http://schemas.openxmlformats.org/officeDocument/2006/relationships/notesSlide" Target="../notesSlides/notesSlide9.xml"/><Relationship Id="rId6" Type="http://schemas.openxmlformats.org/officeDocument/2006/relationships/comments" Target="../comments/comment5.xml"/><Relationship Id="rId1" Type="http://schemas.openxmlformats.org/officeDocument/2006/relationships/tags" Target="../tags/tag88.xml"/><Relationship Id="rId2" Type="http://schemas.openxmlformats.org/officeDocument/2006/relationships/tags" Target="../tags/tag8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tags" Target="../tags/tag93.xml"/><Relationship Id="rId4" Type="http://schemas.openxmlformats.org/officeDocument/2006/relationships/tags" Target="../tags/tag94.xml"/><Relationship Id="rId5" Type="http://schemas.openxmlformats.org/officeDocument/2006/relationships/slideLayout" Target="../slideLayouts/slideLayout7.xml"/><Relationship Id="rId6" Type="http://schemas.openxmlformats.org/officeDocument/2006/relationships/image" Target="../media/image24.png"/><Relationship Id="rId7" Type="http://schemas.openxmlformats.org/officeDocument/2006/relationships/comments" Target="../comments/comment6.xml"/><Relationship Id="rId1" Type="http://schemas.openxmlformats.org/officeDocument/2006/relationships/tags" Target="../tags/tag91.xml"/><Relationship Id="rId2" Type="http://schemas.openxmlformats.org/officeDocument/2006/relationships/tags" Target="../tags/tag92.xml"/></Relationships>
</file>

<file path=ppt/slides/_rels/slide24.xml.rels><?xml version="1.0" encoding="UTF-8" standalone="yes"?>
<Relationships xmlns="http://schemas.openxmlformats.org/package/2006/relationships"><Relationship Id="rId3" Type="http://schemas.openxmlformats.org/officeDocument/2006/relationships/tags" Target="../tags/tag97.xml"/><Relationship Id="rId4" Type="http://schemas.openxmlformats.org/officeDocument/2006/relationships/slideLayout" Target="../slideLayouts/slideLayout5.xml"/><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tags" Target="../tags/tag95.xml"/><Relationship Id="rId2" Type="http://schemas.openxmlformats.org/officeDocument/2006/relationships/tags" Target="../tags/tag96.xml"/></Relationships>
</file>

<file path=ppt/slides/_rels/slide25.xml.rels><?xml version="1.0" encoding="UTF-8" standalone="yes"?>
<Relationships xmlns="http://schemas.openxmlformats.org/package/2006/relationships"><Relationship Id="rId3" Type="http://schemas.openxmlformats.org/officeDocument/2006/relationships/tags" Target="../tags/tag100.xml"/><Relationship Id="rId4" Type="http://schemas.openxmlformats.org/officeDocument/2006/relationships/slideLayout" Target="../slideLayouts/slideLayout5.xml"/><Relationship Id="rId5" Type="http://schemas.openxmlformats.org/officeDocument/2006/relationships/image" Target="../media/image27.png"/><Relationship Id="rId1" Type="http://schemas.openxmlformats.org/officeDocument/2006/relationships/tags" Target="../tags/tag98.xml"/><Relationship Id="rId2" Type="http://schemas.openxmlformats.org/officeDocument/2006/relationships/tags" Target="../tags/tag9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image" Target="../media/image28.png"/><Relationship Id="rId1" Type="http://schemas.openxmlformats.org/officeDocument/2006/relationships/tags" Target="../tags/tag101.xml"/><Relationship Id="rId2" Type="http://schemas.openxmlformats.org/officeDocument/2006/relationships/tags" Target="../tags/tag10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tags" Target="../tags/tag103.xml"/><Relationship Id="rId2" Type="http://schemas.openxmlformats.org/officeDocument/2006/relationships/tags" Target="../tags/tag104.xml"/></Relationships>
</file>

<file path=ppt/slides/_rels/slide3.xml.rels><?xml version="1.0" encoding="UTF-8" standalone="yes"?>
<Relationships xmlns="http://schemas.openxmlformats.org/package/2006/relationships"><Relationship Id="rId9" Type="http://schemas.openxmlformats.org/officeDocument/2006/relationships/tags" Target="../tags/tag37.xml"/><Relationship Id="rId20" Type="http://schemas.openxmlformats.org/officeDocument/2006/relationships/tags" Target="../tags/tag48.xml"/><Relationship Id="rId21" Type="http://schemas.openxmlformats.org/officeDocument/2006/relationships/slideLayout" Target="../slideLayouts/slideLayout9.xml"/><Relationship Id="rId22" Type="http://schemas.openxmlformats.org/officeDocument/2006/relationships/notesSlide" Target="../notesSlides/notesSlide2.xml"/><Relationship Id="rId23" Type="http://schemas.openxmlformats.org/officeDocument/2006/relationships/oleObject" Target="../embeddings/oleObject11.bin"/><Relationship Id="rId24" Type="http://schemas.openxmlformats.org/officeDocument/2006/relationships/comments" Target="../comments/comment2.xml"/><Relationship Id="rId10" Type="http://schemas.openxmlformats.org/officeDocument/2006/relationships/tags" Target="../tags/tag38.xml"/><Relationship Id="rId11" Type="http://schemas.openxmlformats.org/officeDocument/2006/relationships/tags" Target="../tags/tag39.xml"/><Relationship Id="rId12" Type="http://schemas.openxmlformats.org/officeDocument/2006/relationships/tags" Target="../tags/tag40.xml"/><Relationship Id="rId13" Type="http://schemas.openxmlformats.org/officeDocument/2006/relationships/tags" Target="../tags/tag41.xml"/><Relationship Id="rId14" Type="http://schemas.openxmlformats.org/officeDocument/2006/relationships/tags" Target="../tags/tag42.xml"/><Relationship Id="rId15" Type="http://schemas.openxmlformats.org/officeDocument/2006/relationships/tags" Target="../tags/tag43.xml"/><Relationship Id="rId16" Type="http://schemas.openxmlformats.org/officeDocument/2006/relationships/tags" Target="../tags/tag44.xml"/><Relationship Id="rId17" Type="http://schemas.openxmlformats.org/officeDocument/2006/relationships/tags" Target="../tags/tag45.xml"/><Relationship Id="rId18" Type="http://schemas.openxmlformats.org/officeDocument/2006/relationships/tags" Target="../tags/tag46.xml"/><Relationship Id="rId19" Type="http://schemas.openxmlformats.org/officeDocument/2006/relationships/tags" Target="../tags/tag47.xml"/><Relationship Id="rId1" Type="http://schemas.openxmlformats.org/officeDocument/2006/relationships/vmlDrawing" Target="../drawings/vmlDrawing11.vml"/><Relationship Id="rId2" Type="http://schemas.openxmlformats.org/officeDocument/2006/relationships/tags" Target="../tags/tag30.xml"/><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tags" Target="../tags/tag33.xml"/><Relationship Id="rId6" Type="http://schemas.openxmlformats.org/officeDocument/2006/relationships/tags" Target="../tags/tag34.xml"/><Relationship Id="rId7" Type="http://schemas.openxmlformats.org/officeDocument/2006/relationships/tags" Target="../tags/tag35.xml"/><Relationship Id="rId8" Type="http://schemas.openxmlformats.org/officeDocument/2006/relationships/tags" Target="../tags/tag36.xml"/></Relationships>
</file>

<file path=ppt/slides/_rels/slide30.xml.rels><?xml version="1.0" encoding="UTF-8" standalone="yes"?>
<Relationships xmlns="http://schemas.openxmlformats.org/package/2006/relationships"><Relationship Id="rId3" Type="http://schemas.openxmlformats.org/officeDocument/2006/relationships/tags" Target="../tags/tag107.xml"/><Relationship Id="rId4" Type="http://schemas.openxmlformats.org/officeDocument/2006/relationships/tags" Target="../tags/tag108.xml"/><Relationship Id="rId5" Type="http://schemas.openxmlformats.org/officeDocument/2006/relationships/tags" Target="../tags/tag109.xml"/><Relationship Id="rId6" Type="http://schemas.openxmlformats.org/officeDocument/2006/relationships/slideLayout" Target="../slideLayouts/slideLayout5.xml"/><Relationship Id="rId7" Type="http://schemas.openxmlformats.org/officeDocument/2006/relationships/image" Target="../media/image30.png"/><Relationship Id="rId8" Type="http://schemas.openxmlformats.org/officeDocument/2006/relationships/image" Target="../media/image28.png"/><Relationship Id="rId1" Type="http://schemas.openxmlformats.org/officeDocument/2006/relationships/tags" Target="../tags/tag105.xml"/><Relationship Id="rId2" Type="http://schemas.openxmlformats.org/officeDocument/2006/relationships/tags" Target="../tags/tag10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image" Target="../media/image28.png"/><Relationship Id="rId5" Type="http://schemas.openxmlformats.org/officeDocument/2006/relationships/image" Target="../media/image31.png"/><Relationship Id="rId1" Type="http://schemas.openxmlformats.org/officeDocument/2006/relationships/tags" Target="../tags/tag110.xml"/><Relationship Id="rId2" Type="http://schemas.openxmlformats.org/officeDocument/2006/relationships/tags" Target="../tags/tag11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image" Target="../media/image32.png"/><Relationship Id="rId5" Type="http://schemas.openxmlformats.org/officeDocument/2006/relationships/image" Target="../media/image29.png"/><Relationship Id="rId1" Type="http://schemas.openxmlformats.org/officeDocument/2006/relationships/tags" Target="../tags/tag112.xml"/><Relationship Id="rId2" Type="http://schemas.openxmlformats.org/officeDocument/2006/relationships/tags" Target="../tags/tag1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24.png"/><Relationship Id="rId5" Type="http://schemas.openxmlformats.org/officeDocument/2006/relationships/comments" Target="../comments/comment7.xml"/><Relationship Id="rId1" Type="http://schemas.openxmlformats.org/officeDocument/2006/relationships/tags" Target="../tags/tag114.xml"/><Relationship Id="rId2"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33.png"/><Relationship Id="rId1" Type="http://schemas.openxmlformats.org/officeDocument/2006/relationships/tags" Target="../tags/tag115.xml"/><Relationship Id="rId2" Type="http://schemas.openxmlformats.org/officeDocument/2006/relationships/tags" Target="../tags/tag11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34.png"/><Relationship Id="rId1" Type="http://schemas.openxmlformats.org/officeDocument/2006/relationships/tags" Target="../tags/tag117.xml"/><Relationship Id="rId2" Type="http://schemas.openxmlformats.org/officeDocument/2006/relationships/tags" Target="../tags/tag118.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4.xml"/><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tags" Target="../tags/tag119.xml"/><Relationship Id="rId2" Type="http://schemas.openxmlformats.org/officeDocument/2006/relationships/tags" Target="../tags/tag1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comments" Target="../comments/comment3.xml"/><Relationship Id="rId1" Type="http://schemas.openxmlformats.org/officeDocument/2006/relationships/vmlDrawing" Target="../drawings/vmlDrawing12.vml"/><Relationship Id="rId2" Type="http://schemas.openxmlformats.org/officeDocument/2006/relationships/tags" Target="../tags/tag49.xml"/><Relationship Id="rId3" Type="http://schemas.openxmlformats.org/officeDocument/2006/relationships/tags" Target="../tags/tag50.xml"/><Relationship Id="rId4" Type="http://schemas.openxmlformats.org/officeDocument/2006/relationships/tags" Target="../tags/tag51.xml"/><Relationship Id="rId5" Type="http://schemas.openxmlformats.org/officeDocument/2006/relationships/tags" Target="../tags/tag52.xml"/><Relationship Id="rId6" Type="http://schemas.openxmlformats.org/officeDocument/2006/relationships/tags" Target="../tags/tag53.xml"/><Relationship Id="rId7" Type="http://schemas.openxmlformats.org/officeDocument/2006/relationships/tags" Target="../tags/tag54.xml"/><Relationship Id="rId8" Type="http://schemas.openxmlformats.org/officeDocument/2006/relationships/slideLayout" Target="../slideLayouts/slideLayout9.xml"/><Relationship Id="rId9" Type="http://schemas.openxmlformats.org/officeDocument/2006/relationships/notesSlide" Target="../notesSlides/notesSlide3.xml"/><Relationship Id="rId10" Type="http://schemas.openxmlformats.org/officeDocument/2006/relationships/oleObject" Target="../embeddings/oleObject12.bin"/></Relationships>
</file>

<file path=ppt/slides/_rels/slide40.xml.rels><?xml version="1.0" encoding="UTF-8" standalone="yes"?>
<Relationships xmlns="http://schemas.openxmlformats.org/package/2006/relationships"><Relationship Id="rId3" Type="http://schemas.openxmlformats.org/officeDocument/2006/relationships/tags" Target="../tags/tag123.xml"/><Relationship Id="rId4" Type="http://schemas.openxmlformats.org/officeDocument/2006/relationships/tags" Target="../tags/tag124.xml"/><Relationship Id="rId5" Type="http://schemas.openxmlformats.org/officeDocument/2006/relationships/tags" Target="../tags/tag125.xml"/><Relationship Id="rId6" Type="http://schemas.openxmlformats.org/officeDocument/2006/relationships/tags" Target="../tags/tag126.xml"/><Relationship Id="rId7" Type="http://schemas.openxmlformats.org/officeDocument/2006/relationships/slideLayout" Target="../slideLayouts/slideLayout5.xml"/><Relationship Id="rId8" Type="http://schemas.openxmlformats.org/officeDocument/2006/relationships/image" Target="../media/image37.png"/><Relationship Id="rId1" Type="http://schemas.openxmlformats.org/officeDocument/2006/relationships/tags" Target="../tags/tag121.xml"/><Relationship Id="rId2" Type="http://schemas.openxmlformats.org/officeDocument/2006/relationships/tags" Target="../tags/tag12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tags" Target="../tags/tag127.xml"/><Relationship Id="rId2" Type="http://schemas.openxmlformats.org/officeDocument/2006/relationships/tags" Target="../tags/tag12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image" Target="../media/image37.png"/><Relationship Id="rId5" Type="http://schemas.openxmlformats.org/officeDocument/2006/relationships/image" Target="../media/image39.png"/><Relationship Id="rId1" Type="http://schemas.openxmlformats.org/officeDocument/2006/relationships/tags" Target="../tags/tag129.xml"/><Relationship Id="rId2" Type="http://schemas.openxmlformats.org/officeDocument/2006/relationships/tags" Target="../tags/tag13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40.png"/><Relationship Id="rId1" Type="http://schemas.openxmlformats.org/officeDocument/2006/relationships/tags" Target="../tags/tag131.xml"/><Relationship Id="rId2"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7.xml"/><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tags" Target="../tags/tag132.xml"/><Relationship Id="rId2" Type="http://schemas.openxmlformats.org/officeDocument/2006/relationships/tags" Target="../tags/tag13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8.xml"/><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tags" Target="../tags/tag134.xml"/><Relationship Id="rId2" Type="http://schemas.openxmlformats.org/officeDocument/2006/relationships/tags" Target="../tags/tag1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notesSlide" Target="../notesSlides/notesSlide4.xml"/><Relationship Id="rId5" Type="http://schemas.openxmlformats.org/officeDocument/2006/relationships/oleObject" Target="../embeddings/oleObject13.bin"/><Relationship Id="rId6" Type="http://schemas.openxmlformats.org/officeDocument/2006/relationships/image" Target="../media/image1.emf"/><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 Type="http://schemas.openxmlformats.org/officeDocument/2006/relationships/vmlDrawing" Target="../drawings/vmlDrawing13.vml"/><Relationship Id="rId2" Type="http://schemas.openxmlformats.org/officeDocument/2006/relationships/tags" Target="../tags/tag55.xml"/></Relationships>
</file>

<file path=ppt/slides/_rels/slide50.xml.rels><?xml version="1.0" encoding="UTF-8" standalone="yes"?>
<Relationships xmlns="http://schemas.openxmlformats.org/package/2006/relationships"><Relationship Id="rId3" Type="http://schemas.openxmlformats.org/officeDocument/2006/relationships/tags" Target="../tags/tag138.xml"/><Relationship Id="rId4" Type="http://schemas.openxmlformats.org/officeDocument/2006/relationships/tags" Target="../tags/tag139.xml"/><Relationship Id="rId5" Type="http://schemas.openxmlformats.org/officeDocument/2006/relationships/tags" Target="../tags/tag140.xml"/><Relationship Id="rId6" Type="http://schemas.openxmlformats.org/officeDocument/2006/relationships/slideLayout" Target="../slideLayouts/slideLayout7.xml"/><Relationship Id="rId7" Type="http://schemas.openxmlformats.org/officeDocument/2006/relationships/notesSlide" Target="../notesSlides/notesSlide20.xml"/><Relationship Id="rId8" Type="http://schemas.openxmlformats.org/officeDocument/2006/relationships/image" Target="../media/image46.png"/><Relationship Id="rId1" Type="http://schemas.openxmlformats.org/officeDocument/2006/relationships/tags" Target="../tags/tag136.xml"/><Relationship Id="rId2" Type="http://schemas.openxmlformats.org/officeDocument/2006/relationships/tags" Target="../tags/tag1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tags" Target="../tags/tag143.xml"/><Relationship Id="rId4" Type="http://schemas.openxmlformats.org/officeDocument/2006/relationships/tags" Target="../tags/tag144.xml"/><Relationship Id="rId5" Type="http://schemas.openxmlformats.org/officeDocument/2006/relationships/tags" Target="../tags/tag145.xml"/><Relationship Id="rId6" Type="http://schemas.openxmlformats.org/officeDocument/2006/relationships/slideLayout" Target="../slideLayouts/slideLayout7.xml"/><Relationship Id="rId7" Type="http://schemas.openxmlformats.org/officeDocument/2006/relationships/notesSlide" Target="../notesSlides/notesSlide22.xml"/><Relationship Id="rId8" Type="http://schemas.openxmlformats.org/officeDocument/2006/relationships/image" Target="../media/image47.png"/><Relationship Id="rId1" Type="http://schemas.openxmlformats.org/officeDocument/2006/relationships/tags" Target="../tags/tag141.xml"/><Relationship Id="rId2" Type="http://schemas.openxmlformats.org/officeDocument/2006/relationships/tags" Target="../tags/tag14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tags" Target="../tags/tag148.xml"/><Relationship Id="rId4" Type="http://schemas.openxmlformats.org/officeDocument/2006/relationships/tags" Target="../tags/tag149.xml"/><Relationship Id="rId5" Type="http://schemas.openxmlformats.org/officeDocument/2006/relationships/tags" Target="../tags/tag150.xml"/><Relationship Id="rId6" Type="http://schemas.openxmlformats.org/officeDocument/2006/relationships/slideLayout" Target="../slideLayouts/slideLayout7.xml"/><Relationship Id="rId7" Type="http://schemas.openxmlformats.org/officeDocument/2006/relationships/notesSlide" Target="../notesSlides/notesSlide24.xml"/><Relationship Id="rId8" Type="http://schemas.openxmlformats.org/officeDocument/2006/relationships/image" Target="../media/image47.png"/><Relationship Id="rId1" Type="http://schemas.openxmlformats.org/officeDocument/2006/relationships/tags" Target="../tags/tag146.xml"/><Relationship Id="rId2" Type="http://schemas.openxmlformats.org/officeDocument/2006/relationships/tags" Target="../tags/tag1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notesSlide" Target="../notesSlides/notesSlide25.xml"/><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tags" Target="../tags/tag151.xml"/><Relationship Id="rId2" Type="http://schemas.openxmlformats.org/officeDocument/2006/relationships/tags" Target="../tags/tag1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26.xml"/><Relationship Id="rId5" Type="http://schemas.openxmlformats.org/officeDocument/2006/relationships/image" Target="../media/image54.png"/><Relationship Id="rId1" Type="http://schemas.openxmlformats.org/officeDocument/2006/relationships/tags" Target="../tags/tag153.xml"/><Relationship Id="rId2" Type="http://schemas.openxmlformats.org/officeDocument/2006/relationships/tags" Target="../tags/tag1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67.xml.rels><?xml version="1.0" encoding="UTF-8" standalone="yes"?>
<Relationships xmlns="http://schemas.openxmlformats.org/package/2006/relationships"><Relationship Id="rId3" Type="http://schemas.openxmlformats.org/officeDocument/2006/relationships/tags" Target="../tags/tag157.xml"/><Relationship Id="rId4" Type="http://schemas.openxmlformats.org/officeDocument/2006/relationships/tags" Target="../tags/tag158.xml"/><Relationship Id="rId5" Type="http://schemas.openxmlformats.org/officeDocument/2006/relationships/slideLayout" Target="../slideLayouts/slideLayout7.xml"/><Relationship Id="rId6" Type="http://schemas.openxmlformats.org/officeDocument/2006/relationships/notesSlide" Target="../notesSlides/notesSlide28.xml"/><Relationship Id="rId7" Type="http://schemas.openxmlformats.org/officeDocument/2006/relationships/image" Target="../media/image55.png"/><Relationship Id="rId8" Type="http://schemas.openxmlformats.org/officeDocument/2006/relationships/image" Target="../media/image56.png"/><Relationship Id="rId1" Type="http://schemas.openxmlformats.org/officeDocument/2006/relationships/tags" Target="../tags/tag155.xml"/><Relationship Id="rId2" Type="http://schemas.openxmlformats.org/officeDocument/2006/relationships/tags" Target="../tags/tag156.xml"/></Relationships>
</file>

<file path=ppt/slides/_rels/slide68.xml.rels><?xml version="1.0" encoding="UTF-8" standalone="yes"?>
<Relationships xmlns="http://schemas.openxmlformats.org/package/2006/relationships"><Relationship Id="rId3" Type="http://schemas.openxmlformats.org/officeDocument/2006/relationships/tags" Target="../tags/tag161.xml"/><Relationship Id="rId4" Type="http://schemas.openxmlformats.org/officeDocument/2006/relationships/tags" Target="../tags/tag162.xml"/><Relationship Id="rId5" Type="http://schemas.openxmlformats.org/officeDocument/2006/relationships/slideLayout" Target="../slideLayouts/slideLayout7.xml"/><Relationship Id="rId6" Type="http://schemas.openxmlformats.org/officeDocument/2006/relationships/notesSlide" Target="../notesSlides/notesSlide29.xml"/><Relationship Id="rId7" Type="http://schemas.openxmlformats.org/officeDocument/2006/relationships/image" Target="../media/image57.png"/><Relationship Id="rId8" Type="http://schemas.openxmlformats.org/officeDocument/2006/relationships/image" Target="../media/image58.png"/><Relationship Id="rId1" Type="http://schemas.openxmlformats.org/officeDocument/2006/relationships/tags" Target="../tags/tag159.xml"/><Relationship Id="rId2" Type="http://schemas.openxmlformats.org/officeDocument/2006/relationships/tags" Target="../tags/tag16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microsoft.com/office/2007/relationships/hdphoto" Target="../media/hdphoto1.wdp"/><Relationship Id="rId5" Type="http://schemas.openxmlformats.org/officeDocument/2006/relationships/comments" Target="../comments/comment4.xml"/><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tags" Target="../tags/tag58.xml"/><Relationship Id="rId4" Type="http://schemas.openxmlformats.org/officeDocument/2006/relationships/tags" Target="../tags/tag59.xml"/><Relationship Id="rId5" Type="http://schemas.openxmlformats.org/officeDocument/2006/relationships/slideLayout" Target="../slideLayouts/slideLayout5.xml"/><Relationship Id="rId6" Type="http://schemas.openxmlformats.org/officeDocument/2006/relationships/hyperlink" Target="mailto:apanozzo@aps-web.com" TargetMode="External"/><Relationship Id="rId1" Type="http://schemas.openxmlformats.org/officeDocument/2006/relationships/tags" Target="../tags/tag56.xml"/><Relationship Id="rId2" Type="http://schemas.openxmlformats.org/officeDocument/2006/relationships/tags" Target="../tags/tag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20154" y="1511412"/>
            <a:ext cx="7951166" cy="451406"/>
          </a:xfrm>
          <a:prstGeom prst="rect">
            <a:avLst/>
          </a:prstGeom>
        </p:spPr>
        <p:txBody>
          <a:bodyPr/>
          <a:lstStyle/>
          <a:p>
            <a:r>
              <a:rPr lang="en-US" sz="3200" dirty="0" smtClean="0"/>
              <a:t>GNOSIS Guide</a:t>
            </a:r>
            <a:endParaRPr lang="en-US" sz="3200" dirty="0"/>
          </a:p>
        </p:txBody>
      </p:sp>
      <p:sp>
        <p:nvSpPr>
          <p:cNvPr id="5" name="Text Placeholder 4"/>
          <p:cNvSpPr>
            <a:spLocks noGrp="1"/>
          </p:cNvSpPr>
          <p:nvPr>
            <p:ph type="body" sz="quarter" idx="12"/>
          </p:nvPr>
        </p:nvSpPr>
        <p:spPr>
          <a:xfrm>
            <a:off x="420153" y="2504210"/>
            <a:ext cx="4359827" cy="282129"/>
          </a:xfrm>
          <a:prstGeom prst="rect">
            <a:avLst/>
          </a:prstGeom>
        </p:spPr>
        <p:txBody>
          <a:bodyPr/>
          <a:lstStyle/>
          <a:p>
            <a:r>
              <a:rPr lang="en-US" dirty="0" smtClean="0"/>
              <a:t>2014</a:t>
            </a:r>
            <a:endParaRPr lang="en-US" dirty="0"/>
          </a:p>
        </p:txBody>
      </p:sp>
      <p:sp>
        <p:nvSpPr>
          <p:cNvPr id="2" name="Text Placeholder 1"/>
          <p:cNvSpPr>
            <a:spLocks noGrp="1"/>
          </p:cNvSpPr>
          <p:nvPr>
            <p:ph type="body" sz="quarter" idx="13"/>
          </p:nvPr>
        </p:nvSpPr>
        <p:spPr>
          <a:xfrm>
            <a:off x="420154" y="1965961"/>
            <a:ext cx="7951166" cy="451406"/>
          </a:xfrm>
        </p:spPr>
        <p:txBody>
          <a:bodyPr/>
          <a:lstStyle/>
          <a:p>
            <a:r>
              <a:rPr lang="en-US" sz="3200" dirty="0" smtClean="0"/>
              <a:t>Navigating GNOSIS for Obstetrics</a:t>
            </a:r>
            <a:endParaRPr lang="en-US" sz="3200" dirty="0"/>
          </a:p>
        </p:txBody>
      </p:sp>
    </p:spTree>
    <p:extLst>
      <p:ext uri="{BB962C8B-B14F-4D97-AF65-F5344CB8AC3E}">
        <p14:creationId xmlns:p14="http://schemas.microsoft.com/office/powerpoint/2010/main" val="415292617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2" y="1919484"/>
            <a:ext cx="8772939" cy="894604"/>
          </a:xfrm>
        </p:spPr>
        <p:txBody>
          <a:bodyPr/>
          <a:lstStyle/>
          <a:p>
            <a:r>
              <a:rPr lang="en-US" dirty="0">
                <a:latin typeface="Calibri" pitchFamily="34" charset="0"/>
              </a:rPr>
              <a:t>GNOSIS™ </a:t>
            </a:r>
            <a:r>
              <a:rPr lang="en-US" dirty="0" smtClean="0"/>
              <a:t>TRAINING</a:t>
            </a:r>
            <a:r>
              <a:rPr lang="en-US" dirty="0"/>
              <a:t/>
            </a:r>
            <a:br>
              <a:rPr lang="en-US" dirty="0"/>
            </a:br>
            <a:r>
              <a:rPr lang="en-US" i="1" dirty="0" smtClean="0"/>
              <a:t>LEARNING OBJECTIVES</a:t>
            </a:r>
            <a:endParaRPr lang="en-US" dirty="0"/>
          </a:p>
        </p:txBody>
      </p:sp>
      <p:sp>
        <p:nvSpPr>
          <p:cNvPr id="3" name="TextBox 2"/>
          <p:cNvSpPr txBox="1"/>
          <p:nvPr/>
        </p:nvSpPr>
        <p:spPr>
          <a:xfrm>
            <a:off x="2270196" y="2506078"/>
            <a:ext cx="184666" cy="307777"/>
          </a:xfrm>
          <a:prstGeom prst="rect">
            <a:avLst/>
          </a:prstGeom>
        </p:spPr>
        <p:txBody>
          <a:bodyPr wrap="none" rtlCol="0">
            <a:spAutoFit/>
          </a:bodyPr>
          <a:lstStyle/>
          <a:p>
            <a:endParaRPr lang="en-US" sz="1400" dirty="0" err="1" smtClean="0">
              <a:latin typeface="+mn-lt"/>
              <a:cs typeface="Arial" panose="020B0604020202020204" pitchFamily="34" charset="0"/>
            </a:endParaRPr>
          </a:p>
        </p:txBody>
      </p:sp>
    </p:spTree>
    <p:extLst>
      <p:ext uri="{BB962C8B-B14F-4D97-AF65-F5344CB8AC3E}">
        <p14:creationId xmlns:p14="http://schemas.microsoft.com/office/powerpoint/2010/main" val="385454273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5567" y="179595"/>
            <a:ext cx="7592966" cy="894604"/>
          </a:xfrm>
        </p:spPr>
        <p:txBody>
          <a:bodyPr/>
          <a:lstStyle/>
          <a:p>
            <a:r>
              <a:rPr lang="en-US" sz="3200" dirty="0"/>
              <a:t>GNOSIS™ </a:t>
            </a:r>
            <a:r>
              <a:rPr lang="en-US" sz="3200" dirty="0" smtClean="0"/>
              <a:t>Training</a:t>
            </a:r>
            <a:r>
              <a:rPr lang="en-US" sz="3200" dirty="0"/>
              <a:t/>
            </a:r>
            <a:br>
              <a:rPr lang="en-US" sz="3200" dirty="0"/>
            </a:br>
            <a:r>
              <a:rPr lang="en-US" sz="3200" i="1" dirty="0"/>
              <a:t>Learning Objectives </a:t>
            </a:r>
          </a:p>
        </p:txBody>
      </p:sp>
      <p:grpSp>
        <p:nvGrpSpPr>
          <p:cNvPr id="2" name="Group 1"/>
          <p:cNvGrpSpPr/>
          <p:nvPr/>
        </p:nvGrpSpPr>
        <p:grpSpPr>
          <a:xfrm>
            <a:off x="1397041" y="1302198"/>
            <a:ext cx="6536498" cy="4976162"/>
            <a:chOff x="673957" y="1126055"/>
            <a:chExt cx="6536498" cy="4976162"/>
          </a:xfrm>
        </p:grpSpPr>
        <p:grpSp>
          <p:nvGrpSpPr>
            <p:cNvPr id="4" name="Group 3"/>
            <p:cNvGrpSpPr/>
            <p:nvPr/>
          </p:nvGrpSpPr>
          <p:grpSpPr>
            <a:xfrm>
              <a:off x="679153" y="3680699"/>
              <a:ext cx="6531302" cy="2421518"/>
              <a:chOff x="1263182" y="1715311"/>
              <a:chExt cx="6531302" cy="2421518"/>
            </a:xfrm>
          </p:grpSpPr>
          <p:sp>
            <p:nvSpPr>
              <p:cNvPr id="6" name="Rectangle 4"/>
              <p:cNvSpPr>
                <a:spLocks noChangeArrowheads="1"/>
              </p:cNvSpPr>
              <p:nvPr/>
            </p:nvSpPr>
            <p:spPr bwMode="gray">
              <a:xfrm>
                <a:off x="1414308" y="2578634"/>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7" name="Rectangle 5"/>
              <p:cNvSpPr>
                <a:spLocks noChangeArrowheads="1"/>
              </p:cNvSpPr>
              <p:nvPr/>
            </p:nvSpPr>
            <p:spPr bwMode="gray">
              <a:xfrm>
                <a:off x="1710721" y="2675819"/>
                <a:ext cx="5845660" cy="24622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dirty="0">
                    <a:cs typeface="Calibri"/>
                  </a:rPr>
                  <a:t>Access your accrued CME/CE credits </a:t>
                </a:r>
              </a:p>
            </p:txBody>
          </p:sp>
          <p:sp>
            <p:nvSpPr>
              <p:cNvPr id="8" name="Rectangle 7"/>
              <p:cNvSpPr>
                <a:spLocks noChangeArrowheads="1"/>
              </p:cNvSpPr>
              <p:nvPr/>
            </p:nvSpPr>
            <p:spPr bwMode="gray">
              <a:xfrm>
                <a:off x="1414308" y="3443578"/>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9" name="Rectangle 8"/>
              <p:cNvSpPr>
                <a:spLocks noChangeArrowheads="1"/>
              </p:cNvSpPr>
              <p:nvPr/>
            </p:nvSpPr>
            <p:spPr bwMode="gray">
              <a:xfrm>
                <a:off x="1710721" y="3540763"/>
                <a:ext cx="5845660" cy="24622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dirty="0">
                    <a:cs typeface="Calibri"/>
                  </a:rPr>
                  <a:t>Access your Memo of GNOSIS™ Learning Path </a:t>
                </a:r>
                <a:r>
                  <a:rPr lang="en-US" dirty="0" smtClean="0">
                    <a:cs typeface="Calibri"/>
                  </a:rPr>
                  <a:t>Completion</a:t>
                </a:r>
                <a:endParaRPr lang="en-US" dirty="0">
                  <a:cs typeface="Calibri"/>
                </a:endParaRPr>
              </a:p>
            </p:txBody>
          </p:sp>
          <p:sp>
            <p:nvSpPr>
              <p:cNvPr id="10" name="Rectangle 10"/>
              <p:cNvSpPr>
                <a:spLocks noChangeArrowheads="1"/>
              </p:cNvSpPr>
              <p:nvPr/>
            </p:nvSpPr>
            <p:spPr bwMode="gray">
              <a:xfrm>
                <a:off x="1414308" y="1715311"/>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1" name="Rectangle 11"/>
              <p:cNvSpPr>
                <a:spLocks noChangeArrowheads="1"/>
              </p:cNvSpPr>
              <p:nvPr/>
            </p:nvSpPr>
            <p:spPr bwMode="gray">
              <a:xfrm>
                <a:off x="1710721" y="1812496"/>
                <a:ext cx="5845660" cy="24622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dirty="0">
                    <a:cs typeface="Calibri"/>
                  </a:rPr>
                  <a:t>Monitor coursework completion in GNOSIS</a:t>
                </a:r>
              </a:p>
            </p:txBody>
          </p:sp>
          <p:sp>
            <p:nvSpPr>
              <p:cNvPr id="12" name="Oval 14"/>
              <p:cNvSpPr>
                <a:spLocks noChangeArrowheads="1"/>
              </p:cNvSpPr>
              <p:nvPr>
                <p:custDataLst>
                  <p:tags r:id="rId4"/>
                </p:custDataLst>
              </p:nvPr>
            </p:nvSpPr>
            <p:spPr bwMode="gray">
              <a:xfrm>
                <a:off x="1263182" y="1881808"/>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4</a:t>
                </a:r>
              </a:p>
            </p:txBody>
          </p:sp>
          <p:sp>
            <p:nvSpPr>
              <p:cNvPr id="13" name="Oval 15"/>
              <p:cNvSpPr>
                <a:spLocks noChangeArrowheads="1"/>
              </p:cNvSpPr>
              <p:nvPr>
                <p:custDataLst>
                  <p:tags r:id="rId5"/>
                </p:custDataLst>
              </p:nvPr>
            </p:nvSpPr>
            <p:spPr bwMode="gray">
              <a:xfrm>
                <a:off x="1263182" y="2745132"/>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5</a:t>
                </a:r>
              </a:p>
            </p:txBody>
          </p:sp>
          <p:sp>
            <p:nvSpPr>
              <p:cNvPr id="15" name="Oval 16"/>
              <p:cNvSpPr>
                <a:spLocks noChangeArrowheads="1"/>
              </p:cNvSpPr>
              <p:nvPr>
                <p:custDataLst>
                  <p:tags r:id="rId6"/>
                </p:custDataLst>
              </p:nvPr>
            </p:nvSpPr>
            <p:spPr bwMode="gray">
              <a:xfrm>
                <a:off x="1263182" y="3610076"/>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6</a:t>
                </a:r>
              </a:p>
            </p:txBody>
          </p:sp>
        </p:grpSp>
        <p:grpSp>
          <p:nvGrpSpPr>
            <p:cNvPr id="16" name="Group 15"/>
            <p:cNvGrpSpPr/>
            <p:nvPr/>
          </p:nvGrpSpPr>
          <p:grpSpPr>
            <a:xfrm>
              <a:off x="673957" y="1126055"/>
              <a:ext cx="6531302" cy="2421518"/>
              <a:chOff x="1263182" y="1715311"/>
              <a:chExt cx="6531302" cy="2421518"/>
            </a:xfrm>
          </p:grpSpPr>
          <p:sp>
            <p:nvSpPr>
              <p:cNvPr id="17" name="Rectangle 4"/>
              <p:cNvSpPr>
                <a:spLocks noChangeArrowheads="1"/>
              </p:cNvSpPr>
              <p:nvPr/>
            </p:nvSpPr>
            <p:spPr bwMode="gray">
              <a:xfrm>
                <a:off x="1414308" y="2578634"/>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8" name="Rectangle 5"/>
              <p:cNvSpPr>
                <a:spLocks noChangeArrowheads="1"/>
              </p:cNvSpPr>
              <p:nvPr/>
            </p:nvSpPr>
            <p:spPr bwMode="gray">
              <a:xfrm>
                <a:off x="1710721" y="2675819"/>
                <a:ext cx="5845660" cy="24622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dirty="0">
                    <a:latin typeface="+mn-lt"/>
                  </a:rPr>
                  <a:t>Navigate to the Personal Proficiency Module and your Learning Path</a:t>
                </a:r>
              </a:p>
            </p:txBody>
          </p:sp>
          <p:sp>
            <p:nvSpPr>
              <p:cNvPr id="19" name="Rectangle 7"/>
              <p:cNvSpPr>
                <a:spLocks noChangeArrowheads="1"/>
              </p:cNvSpPr>
              <p:nvPr/>
            </p:nvSpPr>
            <p:spPr bwMode="gray">
              <a:xfrm>
                <a:off x="1414308" y="3443578"/>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20" name="Rectangle 8"/>
              <p:cNvSpPr>
                <a:spLocks noChangeArrowheads="1"/>
              </p:cNvSpPr>
              <p:nvPr/>
            </p:nvSpPr>
            <p:spPr bwMode="gray">
              <a:xfrm>
                <a:off x="1710721" y="3540763"/>
                <a:ext cx="5845660" cy="24622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dirty="0">
                    <a:cs typeface="Calibri"/>
                  </a:rPr>
                  <a:t>Interpret your </a:t>
                </a:r>
                <a:r>
                  <a:rPr lang="en-US" dirty="0" smtClean="0">
                    <a:cs typeface="Calibri"/>
                  </a:rPr>
                  <a:t>individual PPM </a:t>
                </a:r>
                <a:r>
                  <a:rPr lang="en-US" dirty="0">
                    <a:cs typeface="Calibri"/>
                  </a:rPr>
                  <a:t>score</a:t>
                </a:r>
              </a:p>
            </p:txBody>
          </p:sp>
          <p:sp>
            <p:nvSpPr>
              <p:cNvPr id="21" name="Rectangle 10"/>
              <p:cNvSpPr>
                <a:spLocks noChangeArrowheads="1"/>
              </p:cNvSpPr>
              <p:nvPr/>
            </p:nvSpPr>
            <p:spPr bwMode="gray">
              <a:xfrm>
                <a:off x="1414308" y="1715311"/>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22" name="Rectangle 11"/>
              <p:cNvSpPr>
                <a:spLocks noChangeArrowheads="1"/>
              </p:cNvSpPr>
              <p:nvPr/>
            </p:nvSpPr>
            <p:spPr bwMode="gray">
              <a:xfrm>
                <a:off x="1710721" y="1812496"/>
                <a:ext cx="5845660" cy="24622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dirty="0">
                    <a:cs typeface="Calibri"/>
                  </a:rPr>
                  <a:t>Launch </a:t>
                </a:r>
                <a:r>
                  <a:rPr lang="en-US" dirty="0" smtClean="0">
                    <a:cs typeface="Calibri"/>
                  </a:rPr>
                  <a:t>GNOSIS </a:t>
                </a:r>
                <a:endParaRPr lang="en-US" dirty="0">
                  <a:cs typeface="Calibri"/>
                </a:endParaRPr>
              </a:p>
            </p:txBody>
          </p:sp>
          <p:sp>
            <p:nvSpPr>
              <p:cNvPr id="23" name="Oval 14"/>
              <p:cNvSpPr>
                <a:spLocks noChangeArrowheads="1"/>
              </p:cNvSpPr>
              <p:nvPr>
                <p:custDataLst>
                  <p:tags r:id="rId1"/>
                </p:custDataLst>
              </p:nvPr>
            </p:nvSpPr>
            <p:spPr bwMode="gray">
              <a:xfrm>
                <a:off x="1263182" y="1881808"/>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24" name="Oval 15"/>
              <p:cNvSpPr>
                <a:spLocks noChangeArrowheads="1"/>
              </p:cNvSpPr>
              <p:nvPr>
                <p:custDataLst>
                  <p:tags r:id="rId2"/>
                </p:custDataLst>
              </p:nvPr>
            </p:nvSpPr>
            <p:spPr bwMode="gray">
              <a:xfrm>
                <a:off x="1263182" y="2745132"/>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a:solidFill>
                      <a:schemeClr val="bg1"/>
                    </a:solidFill>
                  </a:rPr>
                  <a:t>2</a:t>
                </a:r>
              </a:p>
            </p:txBody>
          </p:sp>
          <p:sp>
            <p:nvSpPr>
              <p:cNvPr id="25" name="Oval 16"/>
              <p:cNvSpPr>
                <a:spLocks noChangeArrowheads="1"/>
              </p:cNvSpPr>
              <p:nvPr>
                <p:custDataLst>
                  <p:tags r:id="rId3"/>
                </p:custDataLst>
              </p:nvPr>
            </p:nvSpPr>
            <p:spPr bwMode="gray">
              <a:xfrm>
                <a:off x="1263182" y="3610076"/>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a:solidFill>
                      <a:schemeClr val="bg1"/>
                    </a:solidFill>
                  </a:rPr>
                  <a:t>3</a:t>
                </a:r>
              </a:p>
            </p:txBody>
          </p:sp>
        </p:grpSp>
      </p:grpSp>
    </p:spTree>
    <p:extLst>
      <p:ext uri="{BB962C8B-B14F-4D97-AF65-F5344CB8AC3E}">
        <p14:creationId xmlns:p14="http://schemas.microsoft.com/office/powerpoint/2010/main" val="12760169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24016" y="2732008"/>
            <a:ext cx="4038293" cy="369332"/>
          </a:xfrm>
          <a:prstGeom prst="rect">
            <a:avLst/>
          </a:prstGeom>
        </p:spPr>
        <p:txBody>
          <a:bodyPr wrap="square">
            <a:spAutoFit/>
          </a:bodyPr>
          <a:lstStyle/>
          <a:p>
            <a:r>
              <a:rPr lang="en-US" dirty="0"/>
              <a:t>	</a:t>
            </a:r>
            <a:endParaRPr lang="en-US" dirty="0">
              <a:solidFill>
                <a:srgbClr val="3F3F3F"/>
              </a:solidFill>
              <a:latin typeface="Calibri"/>
              <a:cs typeface="Calibri"/>
            </a:endParaRPr>
          </a:p>
        </p:txBody>
      </p:sp>
      <p:sp>
        <p:nvSpPr>
          <p:cNvPr id="14" name="Title 1"/>
          <p:cNvSpPr txBox="1">
            <a:spLocks/>
          </p:cNvSpPr>
          <p:nvPr/>
        </p:nvSpPr>
        <p:spPr>
          <a:xfrm>
            <a:off x="228600" y="483249"/>
            <a:ext cx="8229600" cy="884238"/>
          </a:xfrm>
          <a:prstGeom prst="rect">
            <a:avLst/>
          </a:prstGeom>
        </p:spPr>
        <p:txBody>
          <a:bodyPr vert="horz" lIns="91440" tIns="45720" rIns="91440" bIns="45720" rtlCol="0" anchor="ctr">
            <a:normAutofit/>
          </a:bodyPr>
          <a:lstStyle>
            <a:lvl1pPr algn="l" defTabSz="914400" rtl="0" eaLnBrk="1" latinLnBrk="0" hangingPunct="1">
              <a:spcBef>
                <a:spcPct val="0"/>
              </a:spcBef>
              <a:buNone/>
              <a:defRPr lang="en-US" sz="3200" kern="1200" dirty="0">
                <a:solidFill>
                  <a:srgbClr val="AB2718"/>
                </a:solidFill>
                <a:latin typeface="Calibri" pitchFamily="34" charset="0"/>
                <a:ea typeface="+mj-ea"/>
                <a:cs typeface="+mj-cs"/>
              </a:defRPr>
            </a:lvl1pPr>
          </a:lstStyle>
          <a:p>
            <a:endParaRPr lang="en-US" i="1" dirty="0"/>
          </a:p>
        </p:txBody>
      </p:sp>
      <p:grpSp>
        <p:nvGrpSpPr>
          <p:cNvPr id="16" name="Group 15"/>
          <p:cNvGrpSpPr/>
          <p:nvPr/>
        </p:nvGrpSpPr>
        <p:grpSpPr>
          <a:xfrm>
            <a:off x="3840037" y="1242928"/>
            <a:ext cx="1856276" cy="507976"/>
            <a:chOff x="190500" y="2197100"/>
            <a:chExt cx="2565400" cy="666750"/>
          </a:xfrm>
        </p:grpSpPr>
        <p:pic>
          <p:nvPicPr>
            <p:cNvPr id="7" name="Picture 6" descr="IE Icon.jpg"/>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90500" y="2203450"/>
              <a:ext cx="660400" cy="660400"/>
            </a:xfrm>
            <a:prstGeom prst="rect">
              <a:avLst/>
            </a:prstGeom>
          </p:spPr>
        </p:pic>
        <p:pic>
          <p:nvPicPr>
            <p:cNvPr id="8" name="Picture 7" descr="MF Icon.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0900" y="2273300"/>
              <a:ext cx="571500" cy="571500"/>
            </a:xfrm>
            <a:prstGeom prst="rect">
              <a:avLst/>
            </a:prstGeom>
          </p:spPr>
        </p:pic>
        <p:pic>
          <p:nvPicPr>
            <p:cNvPr id="9" name="Picture 8" descr="Safari Icon.jp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08200" y="2197100"/>
              <a:ext cx="647700" cy="647700"/>
            </a:xfrm>
            <a:prstGeom prst="rect">
              <a:avLst/>
            </a:prstGeom>
          </p:spPr>
        </p:pic>
        <p:pic>
          <p:nvPicPr>
            <p:cNvPr id="12" name="Picture 11" descr="Google Chrome.jp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73200" y="2273300"/>
              <a:ext cx="571500" cy="571500"/>
            </a:xfrm>
            <a:prstGeom prst="rect">
              <a:avLst/>
            </a:prstGeom>
          </p:spPr>
        </p:pic>
      </p:grpSp>
      <p:grpSp>
        <p:nvGrpSpPr>
          <p:cNvPr id="11" name="Group 10"/>
          <p:cNvGrpSpPr/>
          <p:nvPr/>
        </p:nvGrpSpPr>
        <p:grpSpPr>
          <a:xfrm>
            <a:off x="0" y="1228454"/>
            <a:ext cx="3050170" cy="4497388"/>
            <a:chOff x="0" y="1209338"/>
            <a:chExt cx="3173506" cy="4859503"/>
          </a:xfrm>
        </p:grpSpPr>
        <p:cxnSp>
          <p:nvCxnSpPr>
            <p:cNvPr id="13" name="Straight Connector 12"/>
            <p:cNvCxnSpPr/>
            <p:nvPr/>
          </p:nvCxnSpPr>
          <p:spPr>
            <a:xfrm>
              <a:off x="0" y="1209338"/>
              <a:ext cx="31735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 Placeholder 18"/>
            <p:cNvSpPr txBox="1">
              <a:spLocks/>
            </p:cNvSpPr>
            <p:nvPr/>
          </p:nvSpPr>
          <p:spPr>
            <a:xfrm>
              <a:off x="0" y="1287358"/>
              <a:ext cx="2998913" cy="4781483"/>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b="1"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nSpc>
                  <a:spcPct val="115000"/>
                </a:lnSpc>
              </a:pPr>
              <a:r>
                <a:rPr lang="en-US" sz="1600" dirty="0" smtClean="0">
                  <a:latin typeface="Calibri" panose="020F0502020204030204" pitchFamily="34" charset="0"/>
                  <a:ea typeface="Calibri" panose="020F0502020204030204" pitchFamily="34" charset="0"/>
                  <a:cs typeface="Times New Roman" panose="02020603050405020304" pitchFamily="18" charset="0"/>
                </a:rPr>
                <a:t>How to Login to GNOSIS as an Existing User</a:t>
              </a:r>
            </a:p>
            <a:p>
              <a:pPr>
                <a:lnSpc>
                  <a:spcPct val="115000"/>
                </a:lnSpc>
              </a:pPr>
              <a:endParaRPr lang="en-US" sz="1600" b="0" dirty="0" smtClean="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Font typeface="+mj-lt"/>
                <a:buAutoNum type="arabicPeriod"/>
              </a:pPr>
              <a:r>
                <a:rPr lang="en-US" sz="1600" b="0" dirty="0" smtClean="0">
                  <a:latin typeface="Calibri" panose="020F0502020204030204" pitchFamily="34" charset="0"/>
                  <a:ea typeface="Calibri" panose="020F0502020204030204" pitchFamily="34" charset="0"/>
                  <a:cs typeface="Times New Roman" panose="02020603050405020304" pitchFamily="18" charset="0"/>
                </a:rPr>
                <a:t>Launch </a:t>
              </a:r>
              <a:r>
                <a:rPr lang="en-US" sz="1600" b="0" dirty="0">
                  <a:latin typeface="Calibri" panose="020F0502020204030204" pitchFamily="34" charset="0"/>
                  <a:ea typeface="Calibri" panose="020F0502020204030204" pitchFamily="34" charset="0"/>
                  <a:cs typeface="Times New Roman" panose="02020603050405020304" pitchFamily="18" charset="0"/>
                </a:rPr>
                <a:t>a web </a:t>
              </a:r>
              <a:r>
                <a:rPr lang="en-US" sz="1600" b="0" dirty="0" smtClean="0">
                  <a:latin typeface="Calibri" panose="020F0502020204030204" pitchFamily="34" charset="0"/>
                  <a:ea typeface="Calibri" panose="020F0502020204030204" pitchFamily="34" charset="0"/>
                  <a:cs typeface="Times New Roman" panose="02020603050405020304" pitchFamily="18" charset="0"/>
                </a:rPr>
                <a:t>browser</a:t>
              </a:r>
              <a:endParaRPr lang="en-US" sz="1600" b="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Font typeface="+mj-lt"/>
                <a:buAutoNum type="arabicPeriod"/>
              </a:pPr>
              <a:r>
                <a:rPr lang="en-US" sz="1600" b="0" dirty="0">
                  <a:latin typeface="Calibri" panose="020F0502020204030204" pitchFamily="34" charset="0"/>
                  <a:ea typeface="Calibri" panose="020F0502020204030204" pitchFamily="34" charset="0"/>
                  <a:cs typeface="Times New Roman" panose="02020603050405020304" pitchFamily="18" charset="0"/>
                </a:rPr>
                <a:t>Type mygnosis.com in the </a:t>
              </a:r>
              <a:r>
                <a:rPr lang="en-US" sz="1600" b="0" dirty="0" smtClean="0">
                  <a:latin typeface="Calibri" panose="020F0502020204030204" pitchFamily="34" charset="0"/>
                  <a:ea typeface="Calibri" panose="020F0502020204030204" pitchFamily="34" charset="0"/>
                  <a:cs typeface="Times New Roman" panose="02020603050405020304" pitchFamily="18" charset="0"/>
                </a:rPr>
                <a:t>URL</a:t>
              </a:r>
              <a:endParaRPr lang="en-US" sz="1600" b="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Font typeface="+mj-lt"/>
                <a:buAutoNum type="arabicPeriod"/>
              </a:pPr>
              <a:r>
                <a:rPr lang="en-US" sz="1600" b="0" dirty="0">
                  <a:latin typeface="Calibri" panose="020F0502020204030204" pitchFamily="34" charset="0"/>
                  <a:ea typeface="Calibri" panose="020F0502020204030204" pitchFamily="34" charset="0"/>
                  <a:cs typeface="Times New Roman" panose="02020603050405020304" pitchFamily="18" charset="0"/>
                </a:rPr>
                <a:t>Type the email and password you registered with </a:t>
              </a:r>
              <a:r>
                <a:rPr lang="en-US" sz="1600" b="0" dirty="0" smtClean="0">
                  <a:latin typeface="Calibri" panose="020F0502020204030204" pitchFamily="34" charset="0"/>
                  <a:ea typeface="Calibri" panose="020F0502020204030204" pitchFamily="34" charset="0"/>
                  <a:cs typeface="Times New Roman" panose="02020603050405020304" pitchFamily="18" charset="0"/>
                </a:rPr>
                <a:t>GNOSIS</a:t>
              </a:r>
              <a:endParaRPr lang="en-US" sz="1600" b="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buFont typeface="+mj-lt"/>
                <a:buAutoNum type="arabicPeriod"/>
              </a:pPr>
              <a:r>
                <a:rPr lang="en-US" sz="1600" b="0" dirty="0">
                  <a:latin typeface="Calibri" panose="020F0502020204030204" pitchFamily="34" charset="0"/>
                  <a:ea typeface="Calibri" panose="020F0502020204030204" pitchFamily="34" charset="0"/>
                  <a:cs typeface="Times New Roman" panose="02020603050405020304" pitchFamily="18" charset="0"/>
                </a:rPr>
                <a:t>Select blue ‘Agree &amp; Sign In’</a:t>
              </a:r>
            </a:p>
            <a:p>
              <a:pPr>
                <a:lnSpc>
                  <a:spcPct val="115000"/>
                </a:lnSpc>
              </a:pPr>
              <a:endParaRPr lang="en-US" sz="1600" b="0" dirty="0">
                <a:latin typeface="Calibri" panose="020F0502020204030204" pitchFamily="34" charset="0"/>
                <a:ea typeface="Calibri" panose="020F0502020204030204" pitchFamily="34" charset="0"/>
                <a:cs typeface="Times New Roman" panose="02020603050405020304" pitchFamily="18" charset="0"/>
              </a:endParaRPr>
            </a:p>
          </p:txBody>
        </p:sp>
      </p:grpSp>
      <p:sp>
        <p:nvSpPr>
          <p:cNvPr id="2" name="Title 1"/>
          <p:cNvSpPr>
            <a:spLocks noGrp="1"/>
          </p:cNvSpPr>
          <p:nvPr>
            <p:ph type="title"/>
          </p:nvPr>
        </p:nvSpPr>
        <p:spPr>
          <a:xfrm>
            <a:off x="145566" y="179595"/>
            <a:ext cx="7576033" cy="1170577"/>
          </a:xfrm>
        </p:spPr>
        <p:txBody>
          <a:bodyPr/>
          <a:lstStyle/>
          <a:p>
            <a:r>
              <a:rPr lang="en-US" dirty="0"/>
              <a:t>Getting Started with GNOSIS</a:t>
            </a:r>
            <a:br>
              <a:rPr lang="en-US" dirty="0"/>
            </a:br>
            <a:r>
              <a:rPr lang="en-US" i="1" dirty="0"/>
              <a:t>Logging into GNOSIS after Registration</a:t>
            </a:r>
            <a:r>
              <a:rPr lang="en-US" dirty="0"/>
              <a:t/>
            </a:r>
            <a:br>
              <a:rPr lang="en-US" dirty="0"/>
            </a:br>
            <a:endParaRPr lang="en-US" dirty="0"/>
          </a:p>
        </p:txBody>
      </p:sp>
      <p:pic>
        <p:nvPicPr>
          <p:cNvPr id="3" name="Picture 2" descr="New Logo Login.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43337" y="2019662"/>
            <a:ext cx="6300662" cy="4601496"/>
          </a:xfrm>
          <a:prstGeom prst="rect">
            <a:avLst/>
          </a:prstGeom>
        </p:spPr>
      </p:pic>
      <p:sp>
        <p:nvSpPr>
          <p:cNvPr id="18" name="Oval 14"/>
          <p:cNvSpPr>
            <a:spLocks noChangeArrowheads="1"/>
          </p:cNvSpPr>
          <p:nvPr>
            <p:custDataLst>
              <p:tags r:id="rId1"/>
            </p:custDataLst>
          </p:nvPr>
        </p:nvSpPr>
        <p:spPr bwMode="gray">
          <a:xfrm>
            <a:off x="3195715" y="1326284"/>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19" name="Oval 14"/>
          <p:cNvSpPr>
            <a:spLocks noChangeArrowheads="1"/>
          </p:cNvSpPr>
          <p:nvPr>
            <p:custDataLst>
              <p:tags r:id="rId2"/>
            </p:custDataLst>
          </p:nvPr>
        </p:nvSpPr>
        <p:spPr bwMode="gray">
          <a:xfrm>
            <a:off x="3597958" y="2217838"/>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sp>
        <p:nvSpPr>
          <p:cNvPr id="20" name="Oval 14"/>
          <p:cNvSpPr>
            <a:spLocks noChangeArrowheads="1"/>
          </p:cNvSpPr>
          <p:nvPr>
            <p:custDataLst>
              <p:tags r:id="rId3"/>
            </p:custDataLst>
          </p:nvPr>
        </p:nvSpPr>
        <p:spPr bwMode="gray">
          <a:xfrm>
            <a:off x="4951275" y="3310954"/>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3</a:t>
            </a:r>
          </a:p>
        </p:txBody>
      </p:sp>
      <p:sp>
        <p:nvSpPr>
          <p:cNvPr id="21" name="Oval 14"/>
          <p:cNvSpPr>
            <a:spLocks noChangeArrowheads="1"/>
          </p:cNvSpPr>
          <p:nvPr>
            <p:custDataLst>
              <p:tags r:id="rId4"/>
            </p:custDataLst>
          </p:nvPr>
        </p:nvSpPr>
        <p:spPr bwMode="gray">
          <a:xfrm>
            <a:off x="4951275" y="4112572"/>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4</a:t>
            </a:r>
          </a:p>
        </p:txBody>
      </p:sp>
    </p:spTree>
    <p:extLst>
      <p:ext uri="{BB962C8B-B14F-4D97-AF65-F5344CB8AC3E}">
        <p14:creationId xmlns:p14="http://schemas.microsoft.com/office/powerpoint/2010/main" val="223725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2" y="1919484"/>
            <a:ext cx="8772939" cy="1006429"/>
          </a:xfrm>
        </p:spPr>
        <p:txBody>
          <a:bodyPr/>
          <a:lstStyle/>
          <a:p>
            <a:r>
              <a:rPr lang="en-US" sz="3600" i="1" dirty="0" smtClean="0"/>
              <a:t>BEGINNING GNOSIS</a:t>
            </a:r>
            <a:br>
              <a:rPr lang="en-US" sz="3600" i="1" dirty="0" smtClean="0"/>
            </a:br>
            <a:r>
              <a:rPr lang="en-US" sz="3600" i="1" dirty="0" smtClean="0"/>
              <a:t>THE PERSONAL PROFICIENCY MODULE</a:t>
            </a:r>
            <a:endParaRPr lang="en-US" sz="3600" dirty="0"/>
          </a:p>
        </p:txBody>
      </p:sp>
    </p:spTree>
    <p:extLst>
      <p:ext uri="{BB962C8B-B14F-4D97-AF65-F5344CB8AC3E}">
        <p14:creationId xmlns:p14="http://schemas.microsoft.com/office/powerpoint/2010/main" val="132191763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3794" name="Rectangle 2" hidden="1"/>
          <p:cNvGraphicFramePr>
            <a:graphicFrameLocks/>
          </p:cNvGraphicFramePr>
          <p:nvPr>
            <p:custDataLst>
              <p:tags r:id="rId2"/>
            </p:custDataLst>
            <p:extLst>
              <p:ext uri="{D42A27DB-BD31-4B8C-83A1-F6EECF244321}">
                <p14:modId xmlns:p14="http://schemas.microsoft.com/office/powerpoint/2010/main" val="2826823402"/>
              </p:ext>
            </p:extLst>
          </p:nvPr>
        </p:nvGraphicFramePr>
        <p:xfrm>
          <a:off x="270" y="1"/>
          <a:ext cx="161974" cy="161974"/>
        </p:xfrm>
        <a:graphic>
          <a:graphicData uri="http://schemas.openxmlformats.org/presentationml/2006/ole">
            <mc:AlternateContent xmlns:mc="http://schemas.openxmlformats.org/markup-compatibility/2006">
              <mc:Choice xmlns:v="urn:schemas-microsoft-com:vml" Requires="v">
                <p:oleObj spid="_x0000_s75796" name="think-cell Slide" r:id="rId9" imgW="0" imgH="0" progId="TCLayout.ActiveDocument.1">
                  <p:embed/>
                </p:oleObj>
              </mc:Choice>
              <mc:Fallback>
                <p:oleObj name="think-cell Slide" r:id="rId9" imgW="0" imgH="0" progId="TCLayout.ActiveDocument.1">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270" y="1"/>
                        <a:ext cx="161974" cy="1619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itle 1"/>
          <p:cNvSpPr>
            <a:spLocks noGrp="1"/>
          </p:cNvSpPr>
          <p:nvPr>
            <p:ph type="title"/>
          </p:nvPr>
        </p:nvSpPr>
        <p:spPr>
          <a:xfrm>
            <a:off x="145566" y="179595"/>
            <a:ext cx="7576033" cy="394980"/>
          </a:xfrm>
        </p:spPr>
        <p:txBody>
          <a:bodyPr/>
          <a:lstStyle/>
          <a:p>
            <a:r>
              <a:rPr lang="en-US" dirty="0" smtClean="0"/>
              <a:t>The Personal </a:t>
            </a:r>
            <a:r>
              <a:rPr lang="en-US" dirty="0"/>
              <a:t>Proficiency Module</a:t>
            </a:r>
          </a:p>
        </p:txBody>
      </p:sp>
      <p:grpSp>
        <p:nvGrpSpPr>
          <p:cNvPr id="5" name="Group 4"/>
          <p:cNvGrpSpPr/>
          <p:nvPr/>
        </p:nvGrpSpPr>
        <p:grpSpPr>
          <a:xfrm>
            <a:off x="1306601" y="1574189"/>
            <a:ext cx="6531733" cy="3320719"/>
            <a:chOff x="698720" y="1031411"/>
            <a:chExt cx="6531733" cy="3320719"/>
          </a:xfrm>
        </p:grpSpPr>
        <p:grpSp>
          <p:nvGrpSpPr>
            <p:cNvPr id="3" name="Group 2"/>
            <p:cNvGrpSpPr/>
            <p:nvPr/>
          </p:nvGrpSpPr>
          <p:grpSpPr>
            <a:xfrm>
              <a:off x="698720" y="1031411"/>
              <a:ext cx="6531302" cy="2421518"/>
              <a:chOff x="1263182" y="1715311"/>
              <a:chExt cx="6531302" cy="2421518"/>
            </a:xfrm>
          </p:grpSpPr>
          <p:sp>
            <p:nvSpPr>
              <p:cNvPr id="673796" name="Rectangle 4"/>
              <p:cNvSpPr>
                <a:spLocks noChangeArrowheads="1"/>
              </p:cNvSpPr>
              <p:nvPr/>
            </p:nvSpPr>
            <p:spPr bwMode="gray">
              <a:xfrm>
                <a:off x="1414308" y="2578634"/>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673797" name="Rectangle 5"/>
              <p:cNvSpPr>
                <a:spLocks noChangeArrowheads="1"/>
              </p:cNvSpPr>
              <p:nvPr/>
            </p:nvSpPr>
            <p:spPr bwMode="gray">
              <a:xfrm>
                <a:off x="1710721" y="2675819"/>
                <a:ext cx="5845660" cy="49244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dirty="0" smtClean="0">
                    <a:latin typeface="+mn-lt"/>
                  </a:rPr>
                  <a:t>Answers from the PPM generates your personalized, prioritized Learning Path</a:t>
                </a:r>
                <a:endParaRPr lang="en-US" dirty="0">
                  <a:latin typeface="+mn-lt"/>
                </a:endParaRPr>
              </a:p>
            </p:txBody>
          </p:sp>
          <p:sp>
            <p:nvSpPr>
              <p:cNvPr id="673799" name="Rectangle 7"/>
              <p:cNvSpPr>
                <a:spLocks noChangeArrowheads="1"/>
              </p:cNvSpPr>
              <p:nvPr/>
            </p:nvSpPr>
            <p:spPr bwMode="gray">
              <a:xfrm>
                <a:off x="1414308" y="3443578"/>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673800" name="Rectangle 8"/>
              <p:cNvSpPr>
                <a:spLocks noChangeArrowheads="1"/>
              </p:cNvSpPr>
              <p:nvPr/>
            </p:nvSpPr>
            <p:spPr bwMode="gray">
              <a:xfrm>
                <a:off x="1710721" y="3540763"/>
                <a:ext cx="5845660" cy="24622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dirty="0" smtClean="0">
                    <a:latin typeface="+mn-lt"/>
                  </a:rPr>
                  <a:t>Contains two question types: 1. Knowledge &amp; 2. Judgment</a:t>
                </a:r>
                <a:endParaRPr lang="en-US" dirty="0">
                  <a:latin typeface="+mn-lt"/>
                </a:endParaRPr>
              </a:p>
            </p:txBody>
          </p:sp>
          <p:sp>
            <p:nvSpPr>
              <p:cNvPr id="673802" name="Rectangle 10"/>
              <p:cNvSpPr>
                <a:spLocks noChangeArrowheads="1"/>
              </p:cNvSpPr>
              <p:nvPr/>
            </p:nvSpPr>
            <p:spPr bwMode="gray">
              <a:xfrm>
                <a:off x="1414308" y="1715311"/>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673803" name="Rectangle 11"/>
              <p:cNvSpPr>
                <a:spLocks noChangeArrowheads="1"/>
              </p:cNvSpPr>
              <p:nvPr/>
            </p:nvSpPr>
            <p:spPr bwMode="gray">
              <a:xfrm>
                <a:off x="1710721" y="1812496"/>
                <a:ext cx="5845660" cy="24622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dirty="0" smtClean="0">
                    <a:latin typeface="+mn-lt"/>
                  </a:rPr>
                  <a:t>Assesses clinician’s strengths and areas to review</a:t>
                </a:r>
                <a:endParaRPr lang="en-US" dirty="0">
                  <a:latin typeface="+mn-lt"/>
                </a:endParaRPr>
              </a:p>
            </p:txBody>
          </p:sp>
          <p:sp>
            <p:nvSpPr>
              <p:cNvPr id="673806" name="Oval 14"/>
              <p:cNvSpPr>
                <a:spLocks noChangeArrowheads="1"/>
              </p:cNvSpPr>
              <p:nvPr>
                <p:custDataLst>
                  <p:tags r:id="rId4"/>
                </p:custDataLst>
              </p:nvPr>
            </p:nvSpPr>
            <p:spPr bwMode="gray">
              <a:xfrm>
                <a:off x="1263182" y="1881808"/>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673807" name="Oval 15"/>
              <p:cNvSpPr>
                <a:spLocks noChangeArrowheads="1"/>
              </p:cNvSpPr>
              <p:nvPr>
                <p:custDataLst>
                  <p:tags r:id="rId5"/>
                </p:custDataLst>
              </p:nvPr>
            </p:nvSpPr>
            <p:spPr bwMode="gray">
              <a:xfrm>
                <a:off x="1263182" y="2745132"/>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sp>
            <p:nvSpPr>
              <p:cNvPr id="673808" name="Oval 16"/>
              <p:cNvSpPr>
                <a:spLocks noChangeArrowheads="1"/>
              </p:cNvSpPr>
              <p:nvPr>
                <p:custDataLst>
                  <p:tags r:id="rId6"/>
                </p:custDataLst>
              </p:nvPr>
            </p:nvSpPr>
            <p:spPr bwMode="gray">
              <a:xfrm>
                <a:off x="1263182" y="3610076"/>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a:solidFill>
                      <a:schemeClr val="bg1"/>
                    </a:solidFill>
                  </a:rPr>
                  <a:t>3</a:t>
                </a:r>
              </a:p>
            </p:txBody>
          </p:sp>
        </p:grpSp>
        <p:sp>
          <p:nvSpPr>
            <p:cNvPr id="19" name="Rectangle 10"/>
            <p:cNvSpPr>
              <a:spLocks noChangeArrowheads="1"/>
            </p:cNvSpPr>
            <p:nvPr/>
          </p:nvSpPr>
          <p:spPr bwMode="gray">
            <a:xfrm>
              <a:off x="850277" y="3658879"/>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20" name="Rectangle 11"/>
            <p:cNvSpPr>
              <a:spLocks noChangeArrowheads="1"/>
            </p:cNvSpPr>
            <p:nvPr/>
          </p:nvSpPr>
          <p:spPr bwMode="gray">
            <a:xfrm>
              <a:off x="1146690" y="3756064"/>
              <a:ext cx="5845660" cy="24622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dirty="0" smtClean="0">
                  <a:latin typeface="+mn-lt"/>
                </a:rPr>
                <a:t>Capture a clinician’s knowledge with simulated time-bound activity</a:t>
              </a:r>
              <a:endParaRPr lang="en-US" dirty="0">
                <a:latin typeface="+mn-lt"/>
              </a:endParaRPr>
            </a:p>
          </p:txBody>
        </p:sp>
        <p:sp>
          <p:nvSpPr>
            <p:cNvPr id="21" name="Oval 14"/>
            <p:cNvSpPr>
              <a:spLocks noChangeArrowheads="1"/>
            </p:cNvSpPr>
            <p:nvPr>
              <p:custDataLst>
                <p:tags r:id="rId3"/>
              </p:custDataLst>
            </p:nvPr>
          </p:nvSpPr>
          <p:spPr bwMode="gray">
            <a:xfrm>
              <a:off x="699151" y="3825376"/>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4</a:t>
              </a:r>
            </a:p>
          </p:txBody>
        </p:sp>
      </p:grpSp>
    </p:spTree>
    <p:extLst>
      <p:ext uri="{BB962C8B-B14F-4D97-AF65-F5344CB8AC3E}">
        <p14:creationId xmlns:p14="http://schemas.microsoft.com/office/powerpoint/2010/main" val="390388761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t>
            </a:r>
            <a:r>
              <a:rPr lang="en-US" dirty="0" smtClean="0"/>
              <a:t>he </a:t>
            </a:r>
            <a:r>
              <a:rPr lang="en-US" dirty="0"/>
              <a:t>Personal Proficiency </a:t>
            </a:r>
            <a:r>
              <a:rPr lang="en-US" dirty="0" smtClean="0"/>
              <a:t>Module</a:t>
            </a:r>
            <a:endParaRPr lang="en-US" dirty="0"/>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998987" y="1074671"/>
            <a:ext cx="7145013" cy="5351820"/>
          </a:xfrm>
          <a:prstGeom prst="rect">
            <a:avLst/>
          </a:prstGeom>
        </p:spPr>
      </p:pic>
      <p:cxnSp>
        <p:nvCxnSpPr>
          <p:cNvPr id="13" name="Straight Connector 12"/>
          <p:cNvCxnSpPr/>
          <p:nvPr/>
        </p:nvCxnSpPr>
        <p:spPr>
          <a:xfrm>
            <a:off x="0" y="1287819"/>
            <a:ext cx="209501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18"/>
          <p:cNvSpPr txBox="1">
            <a:spLocks/>
          </p:cNvSpPr>
          <p:nvPr/>
        </p:nvSpPr>
        <p:spPr>
          <a:xfrm>
            <a:off x="1" y="1302667"/>
            <a:ext cx="2095018" cy="4852435"/>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b="1"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1600" b="0" dirty="0"/>
              <a:t>Beginning with a PPM provides a Learning Path with only content you need to review, saving you </a:t>
            </a:r>
            <a:r>
              <a:rPr lang="en-US" sz="1600" b="0" dirty="0" smtClean="0"/>
              <a:t>time</a:t>
            </a:r>
          </a:p>
          <a:p>
            <a:pPr marL="342900" indent="-342900">
              <a:buFont typeface="+mj-lt"/>
              <a:buAutoNum type="arabicPeriod"/>
            </a:pPr>
            <a:r>
              <a:rPr lang="en-US" sz="1600" b="0" dirty="0" smtClean="0"/>
              <a:t>Select the </a:t>
            </a:r>
            <a:r>
              <a:rPr lang="en-US" sz="1600" b="0" dirty="0" smtClean="0">
                <a:solidFill>
                  <a:srgbClr val="660066"/>
                </a:solidFill>
              </a:rPr>
              <a:t>purple</a:t>
            </a:r>
            <a:r>
              <a:rPr lang="en-US" sz="1600" b="0" dirty="0" smtClean="0"/>
              <a:t> band of the PPM subject area you want to begin</a:t>
            </a:r>
          </a:p>
          <a:p>
            <a:pPr marL="342900" indent="-342900">
              <a:buFont typeface="+mj-lt"/>
              <a:buAutoNum type="arabicPeriod"/>
            </a:pPr>
            <a:r>
              <a:rPr lang="en-US" sz="1600" b="0" dirty="0" smtClean="0"/>
              <a:t>PPMs are offered for Fetal Assessment &amp; Monitoring, Obstetrical Hemorrhage, and Shoulder Dystocia</a:t>
            </a:r>
          </a:p>
        </p:txBody>
      </p:sp>
      <p:sp>
        <p:nvSpPr>
          <p:cNvPr id="16" name="Oval 14"/>
          <p:cNvSpPr>
            <a:spLocks noChangeArrowheads="1"/>
          </p:cNvSpPr>
          <p:nvPr>
            <p:custDataLst>
              <p:tags r:id="rId1"/>
            </p:custDataLst>
          </p:nvPr>
        </p:nvSpPr>
        <p:spPr bwMode="gray">
          <a:xfrm>
            <a:off x="3759837" y="2543996"/>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Tree>
    <p:extLst>
      <p:ext uri="{BB962C8B-B14F-4D97-AF65-F5344CB8AC3E}">
        <p14:creationId xmlns:p14="http://schemas.microsoft.com/office/powerpoint/2010/main" val="3943826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t>
            </a:r>
            <a:r>
              <a:rPr lang="en-US" dirty="0" smtClean="0"/>
              <a:t>he </a:t>
            </a:r>
            <a:r>
              <a:rPr lang="en-US" dirty="0"/>
              <a:t>Personal Proficiency </a:t>
            </a:r>
            <a:r>
              <a:rPr lang="en-US" dirty="0" smtClean="0"/>
              <a:t>Module</a:t>
            </a:r>
            <a:endParaRPr lang="en-US" dirty="0"/>
          </a:p>
        </p:txBody>
      </p:sp>
      <p:pic>
        <p:nvPicPr>
          <p:cNvPr id="4" name="Content Placeholder 3"/>
          <p:cNvPicPr>
            <a:picLocks noGrp="1" noChangeAspect="1"/>
          </p:cNvPicPr>
          <p:nvPr>
            <p:ph idx="4294967295"/>
          </p:nvPr>
        </p:nvPicPr>
        <p:blipFill>
          <a:blip r:embed="rId6">
            <a:extLst>
              <a:ext uri="{28A0092B-C50C-407E-A947-70E740481C1C}">
                <a14:useLocalDpi xmlns:a14="http://schemas.microsoft.com/office/drawing/2010/main" val="0"/>
              </a:ext>
            </a:extLst>
          </a:blip>
          <a:stretch>
            <a:fillRect/>
          </a:stretch>
        </p:blipFill>
        <p:spPr>
          <a:xfrm>
            <a:off x="0" y="1117600"/>
            <a:ext cx="6867406" cy="4622799"/>
          </a:xfrm>
          <a:prstGeom prst="rect">
            <a:avLst/>
          </a:prstGeom>
        </p:spPr>
      </p:pic>
      <p:grpSp>
        <p:nvGrpSpPr>
          <p:cNvPr id="13" name="Group 12"/>
          <p:cNvGrpSpPr/>
          <p:nvPr/>
        </p:nvGrpSpPr>
        <p:grpSpPr>
          <a:xfrm>
            <a:off x="6807200" y="1282700"/>
            <a:ext cx="2336800" cy="4559300"/>
            <a:chOff x="5970494" y="2502390"/>
            <a:chExt cx="3173506" cy="2004839"/>
          </a:xfrm>
        </p:grpSpPr>
        <p:grpSp>
          <p:nvGrpSpPr>
            <p:cNvPr id="14" name="Group 13"/>
            <p:cNvGrpSpPr/>
            <p:nvPr/>
          </p:nvGrpSpPr>
          <p:grpSpPr>
            <a:xfrm>
              <a:off x="5970494" y="2502390"/>
              <a:ext cx="3173506" cy="2004839"/>
              <a:chOff x="5970494" y="739669"/>
              <a:chExt cx="3173506" cy="5349849"/>
            </a:xfrm>
          </p:grpSpPr>
          <p:sp>
            <p:nvSpPr>
              <p:cNvPr id="18" name="Rectangle 17"/>
              <p:cNvSpPr/>
              <p:nvPr userDrawn="1"/>
            </p:nvSpPr>
            <p:spPr>
              <a:xfrm>
                <a:off x="5970494" y="739669"/>
                <a:ext cx="3173506" cy="5349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userDrawn="1"/>
            </p:nvCxnSpPr>
            <p:spPr>
              <a:xfrm>
                <a:off x="5970494" y="744620"/>
                <a:ext cx="31735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Text Placeholder 18"/>
            <p:cNvSpPr txBox="1">
              <a:spLocks/>
            </p:cNvSpPr>
            <p:nvPr/>
          </p:nvSpPr>
          <p:spPr>
            <a:xfrm>
              <a:off x="5970495" y="2670871"/>
              <a:ext cx="3173505" cy="1700912"/>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indent="-342900">
                <a:buFont typeface="+mj-lt"/>
                <a:buAutoNum type="arabicPeriod"/>
              </a:pPr>
              <a:r>
                <a:rPr lang="en-US" sz="1600" dirty="0"/>
                <a:t>Each subject area PPM has a different number of sections.</a:t>
              </a:r>
            </a:p>
            <a:p>
              <a:pPr marL="342900" indent="-342900">
                <a:buFont typeface="+mj-lt"/>
                <a:buAutoNum type="arabicPeriod"/>
              </a:pPr>
              <a:r>
                <a:rPr lang="en-US" sz="1600" dirty="0">
                  <a:cs typeface="Calibri"/>
                </a:rPr>
                <a:t>You can click ‘Save &amp; Exit’ only at the end of a PPM section</a:t>
              </a:r>
            </a:p>
            <a:p>
              <a:pPr marL="342900" indent="-342900">
                <a:buFont typeface="+mj-lt"/>
                <a:buAutoNum type="arabicPeriod"/>
              </a:pPr>
              <a:r>
                <a:rPr lang="en-US" sz="1600" dirty="0">
                  <a:cs typeface="Calibri"/>
                </a:rPr>
                <a:t>You can click ‘Hide Timer’ as an option</a:t>
              </a:r>
            </a:p>
            <a:p>
              <a:pPr marL="342900" indent="-342900">
                <a:buFont typeface="+mj-lt"/>
                <a:buAutoNum type="arabicPeriod"/>
              </a:pPr>
              <a:r>
                <a:rPr lang="en-US" sz="1600" dirty="0">
                  <a:cs typeface="Calibri"/>
                </a:rPr>
                <a:t>Click ‘Continue’ when you are ready to begin</a:t>
              </a:r>
            </a:p>
            <a:p>
              <a:endParaRPr lang="en-US" sz="1600" dirty="0"/>
            </a:p>
          </p:txBody>
        </p:sp>
      </p:grpSp>
      <p:sp>
        <p:nvSpPr>
          <p:cNvPr id="21" name="Oval 14"/>
          <p:cNvSpPr>
            <a:spLocks noChangeArrowheads="1"/>
          </p:cNvSpPr>
          <p:nvPr>
            <p:custDataLst>
              <p:tags r:id="rId1"/>
            </p:custDataLst>
          </p:nvPr>
        </p:nvSpPr>
        <p:spPr bwMode="gray">
          <a:xfrm>
            <a:off x="277901" y="1512086"/>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24" name="Oval 14"/>
          <p:cNvSpPr>
            <a:spLocks noChangeArrowheads="1"/>
          </p:cNvSpPr>
          <p:nvPr>
            <p:custDataLst>
              <p:tags r:id="rId2"/>
            </p:custDataLst>
          </p:nvPr>
        </p:nvSpPr>
        <p:spPr bwMode="gray">
          <a:xfrm>
            <a:off x="5865901" y="1524786"/>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sp>
        <p:nvSpPr>
          <p:cNvPr id="25" name="Oval 14"/>
          <p:cNvSpPr>
            <a:spLocks noChangeArrowheads="1"/>
          </p:cNvSpPr>
          <p:nvPr>
            <p:custDataLst>
              <p:tags r:id="rId3"/>
            </p:custDataLst>
          </p:nvPr>
        </p:nvSpPr>
        <p:spPr bwMode="gray">
          <a:xfrm>
            <a:off x="5370601" y="1981986"/>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3</a:t>
            </a:r>
          </a:p>
        </p:txBody>
      </p:sp>
      <p:sp>
        <p:nvSpPr>
          <p:cNvPr id="26" name="Oval 14"/>
          <p:cNvSpPr>
            <a:spLocks noChangeArrowheads="1"/>
          </p:cNvSpPr>
          <p:nvPr>
            <p:custDataLst>
              <p:tags r:id="rId4"/>
            </p:custDataLst>
          </p:nvPr>
        </p:nvSpPr>
        <p:spPr bwMode="gray">
          <a:xfrm>
            <a:off x="2894101" y="5080786"/>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4</a:t>
            </a:r>
          </a:p>
        </p:txBody>
      </p:sp>
    </p:spTree>
    <p:extLst>
      <p:ext uri="{BB962C8B-B14F-4D97-AF65-F5344CB8AC3E}">
        <p14:creationId xmlns:p14="http://schemas.microsoft.com/office/powerpoint/2010/main" val="173562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504154" y="1279549"/>
            <a:ext cx="5970312" cy="44719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a:t>T</a:t>
            </a:r>
            <a:r>
              <a:rPr lang="en-US" dirty="0" smtClean="0"/>
              <a:t>he </a:t>
            </a:r>
            <a:r>
              <a:rPr lang="en-US" dirty="0"/>
              <a:t>Personal Proficiency </a:t>
            </a:r>
            <a:r>
              <a:rPr lang="en-US" dirty="0" smtClean="0"/>
              <a:t>Module</a:t>
            </a:r>
            <a:br>
              <a:rPr lang="en-US" dirty="0" smtClean="0"/>
            </a:br>
            <a:r>
              <a:rPr lang="en-US" i="1" dirty="0" smtClean="0"/>
              <a:t>Knowledge Questions</a:t>
            </a:r>
            <a:endParaRPr lang="en-US" dirty="0"/>
          </a:p>
        </p:txBody>
      </p:sp>
      <p:cxnSp>
        <p:nvCxnSpPr>
          <p:cNvPr id="13" name="Straight Connector 12"/>
          <p:cNvCxnSpPr/>
          <p:nvPr/>
        </p:nvCxnSpPr>
        <p:spPr>
          <a:xfrm>
            <a:off x="0" y="1287819"/>
            <a:ext cx="209501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18"/>
          <p:cNvSpPr txBox="1">
            <a:spLocks/>
          </p:cNvSpPr>
          <p:nvPr/>
        </p:nvSpPr>
        <p:spPr>
          <a:xfrm>
            <a:off x="1" y="1302667"/>
            <a:ext cx="2095018" cy="4852435"/>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b="1"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1600" b="0" dirty="0"/>
              <a:t>Knowledge questions assess base knowledge in each clinical Practice Area. </a:t>
            </a:r>
            <a:endParaRPr lang="en-US" sz="1600" b="0" dirty="0" smtClean="0"/>
          </a:p>
          <a:p>
            <a:r>
              <a:rPr lang="en-US" sz="1600" b="0" dirty="0" smtClean="0"/>
              <a:t>These </a:t>
            </a:r>
            <a:r>
              <a:rPr lang="en-US" sz="1600" b="0" dirty="0"/>
              <a:t>questions often include a fetal monitoring strip, clinical scenario or both</a:t>
            </a:r>
            <a:r>
              <a:rPr lang="en-US" sz="1600" b="0" dirty="0" smtClean="0"/>
              <a:t>.</a:t>
            </a:r>
          </a:p>
          <a:p>
            <a:r>
              <a:rPr lang="en-US" sz="1600" b="0" dirty="0" smtClean="0"/>
              <a:t>1.Read the question</a:t>
            </a:r>
          </a:p>
          <a:p>
            <a:r>
              <a:rPr lang="en-US" sz="1600" b="0" dirty="0" smtClean="0"/>
              <a:t>2.Scroll to review Fetal Heart Rate tracing</a:t>
            </a:r>
          </a:p>
          <a:p>
            <a:r>
              <a:rPr lang="en-US" sz="1600" b="0" dirty="0" smtClean="0"/>
              <a:t>3. Select appropriate response</a:t>
            </a:r>
          </a:p>
          <a:p>
            <a:r>
              <a:rPr lang="en-US" sz="1600" b="0" dirty="0" smtClean="0"/>
              <a:t>4.Submit</a:t>
            </a:r>
            <a:endParaRPr lang="en-US" sz="1600" b="0" dirty="0"/>
          </a:p>
        </p:txBody>
      </p:sp>
      <p:sp>
        <p:nvSpPr>
          <p:cNvPr id="16" name="Oval 14"/>
          <p:cNvSpPr>
            <a:spLocks noChangeArrowheads="1"/>
          </p:cNvSpPr>
          <p:nvPr>
            <p:custDataLst>
              <p:tags r:id="rId1"/>
            </p:custDataLst>
          </p:nvPr>
        </p:nvSpPr>
        <p:spPr bwMode="gray">
          <a:xfrm>
            <a:off x="5966849" y="2063165"/>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8" name="Oval 14"/>
          <p:cNvSpPr>
            <a:spLocks noChangeArrowheads="1"/>
          </p:cNvSpPr>
          <p:nvPr>
            <p:custDataLst>
              <p:tags r:id="rId2"/>
            </p:custDataLst>
          </p:nvPr>
        </p:nvSpPr>
        <p:spPr bwMode="gray">
          <a:xfrm>
            <a:off x="4861622" y="4138887"/>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sp>
        <p:nvSpPr>
          <p:cNvPr id="9" name="Oval 14"/>
          <p:cNvSpPr>
            <a:spLocks noChangeArrowheads="1"/>
          </p:cNvSpPr>
          <p:nvPr>
            <p:custDataLst>
              <p:tags r:id="rId3"/>
            </p:custDataLst>
          </p:nvPr>
        </p:nvSpPr>
        <p:spPr bwMode="gray">
          <a:xfrm>
            <a:off x="4052306" y="2318649"/>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3</a:t>
            </a:r>
          </a:p>
        </p:txBody>
      </p:sp>
      <p:sp>
        <p:nvSpPr>
          <p:cNvPr id="10" name="Oval 14"/>
          <p:cNvSpPr>
            <a:spLocks noChangeArrowheads="1"/>
          </p:cNvSpPr>
          <p:nvPr>
            <p:custDataLst>
              <p:tags r:id="rId4"/>
            </p:custDataLst>
          </p:nvPr>
        </p:nvSpPr>
        <p:spPr bwMode="gray">
          <a:xfrm>
            <a:off x="4927714" y="5117329"/>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4</a:t>
            </a:r>
          </a:p>
        </p:txBody>
      </p:sp>
      <p:sp>
        <p:nvSpPr>
          <p:cNvPr id="11" name="Rounded Rectangular Callout 10"/>
          <p:cNvSpPr/>
          <p:nvPr/>
        </p:nvSpPr>
        <p:spPr>
          <a:xfrm>
            <a:off x="6883866" y="4657593"/>
            <a:ext cx="1905000" cy="489857"/>
          </a:xfrm>
          <a:prstGeom prst="wedgeRoundRectCallout">
            <a:avLst>
              <a:gd name="adj1" fmla="val -60833"/>
              <a:gd name="adj2" fmla="val -115278"/>
              <a:gd name="adj3" fmla="val 16667"/>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latin typeface="Calibri"/>
                <a:cs typeface="Calibri"/>
              </a:rPr>
              <a:t>Helpful tip:</a:t>
            </a:r>
          </a:p>
          <a:p>
            <a:pPr algn="ctr"/>
            <a:r>
              <a:rPr lang="en-US" sz="1200" dirty="0" smtClean="0">
                <a:latin typeface="Calibri"/>
                <a:cs typeface="Calibri"/>
              </a:rPr>
              <a:t>Remember to scroll </a:t>
            </a:r>
          </a:p>
        </p:txBody>
      </p:sp>
    </p:spTree>
    <p:extLst>
      <p:ext uri="{BB962C8B-B14F-4D97-AF65-F5344CB8AC3E}">
        <p14:creationId xmlns:p14="http://schemas.microsoft.com/office/powerpoint/2010/main" val="3936308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0" y="1082108"/>
            <a:ext cx="6276286" cy="47011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smtClean="0"/>
              <a:t>The </a:t>
            </a:r>
            <a:r>
              <a:rPr lang="en-US" dirty="0"/>
              <a:t>Personal Proficiency Module</a:t>
            </a:r>
            <a:br>
              <a:rPr lang="en-US" dirty="0"/>
            </a:br>
            <a:r>
              <a:rPr lang="en-US" i="1" dirty="0"/>
              <a:t>Judgment Questions</a:t>
            </a:r>
          </a:p>
        </p:txBody>
      </p:sp>
      <p:grpSp>
        <p:nvGrpSpPr>
          <p:cNvPr id="13" name="Group 12"/>
          <p:cNvGrpSpPr/>
          <p:nvPr/>
        </p:nvGrpSpPr>
        <p:grpSpPr>
          <a:xfrm>
            <a:off x="6807200" y="1282699"/>
            <a:ext cx="2336800" cy="4918783"/>
            <a:chOff x="5970494" y="2502390"/>
            <a:chExt cx="3173506" cy="2054486"/>
          </a:xfrm>
        </p:grpSpPr>
        <p:grpSp>
          <p:nvGrpSpPr>
            <p:cNvPr id="14" name="Group 13"/>
            <p:cNvGrpSpPr/>
            <p:nvPr/>
          </p:nvGrpSpPr>
          <p:grpSpPr>
            <a:xfrm>
              <a:off x="5970494" y="2502390"/>
              <a:ext cx="3173506" cy="2004839"/>
              <a:chOff x="5970494" y="739669"/>
              <a:chExt cx="3173506" cy="5349849"/>
            </a:xfrm>
          </p:grpSpPr>
          <p:sp>
            <p:nvSpPr>
              <p:cNvPr id="18" name="Rectangle 17"/>
              <p:cNvSpPr/>
              <p:nvPr userDrawn="1"/>
            </p:nvSpPr>
            <p:spPr>
              <a:xfrm>
                <a:off x="5970494" y="739669"/>
                <a:ext cx="3173506" cy="5349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userDrawn="1"/>
            </p:nvCxnSpPr>
            <p:spPr>
              <a:xfrm>
                <a:off x="5970494" y="744620"/>
                <a:ext cx="31735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Text Placeholder 18"/>
            <p:cNvSpPr txBox="1">
              <a:spLocks/>
            </p:cNvSpPr>
            <p:nvPr/>
          </p:nvSpPr>
          <p:spPr>
            <a:xfrm>
              <a:off x="5970495" y="2507338"/>
              <a:ext cx="3173505" cy="2049538"/>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US" sz="1600" dirty="0"/>
                <a:t>Judgment questions assess the organization and application of knowledge to clinical scenarios. </a:t>
              </a:r>
              <a:endParaRPr lang="en-US" sz="1600" dirty="0" smtClean="0"/>
            </a:p>
            <a:p>
              <a:pPr marL="0" indent="0">
                <a:buNone/>
              </a:pPr>
              <a:r>
                <a:rPr lang="en-US" sz="1600" dirty="0" smtClean="0"/>
                <a:t>These </a:t>
              </a:r>
              <a:r>
                <a:rPr lang="en-US" sz="1600" dirty="0"/>
                <a:t>types of questions help to distinguish an individual’s ability to connect all the pieces of relevant information and reach a decision</a:t>
              </a:r>
              <a:r>
                <a:rPr lang="en-US" sz="1600" dirty="0" smtClean="0"/>
                <a:t>.</a:t>
              </a:r>
            </a:p>
            <a:p>
              <a:pPr marL="342900" indent="-342900">
                <a:buFont typeface="+mj-lt"/>
                <a:buAutoNum type="arabicPeriod"/>
              </a:pPr>
              <a:r>
                <a:rPr lang="en-US" sz="1600" dirty="0" smtClean="0"/>
                <a:t>Background</a:t>
              </a:r>
            </a:p>
            <a:p>
              <a:pPr marL="342900" indent="-342900">
                <a:buAutoNum type="arabicPeriod"/>
              </a:pPr>
              <a:r>
                <a:rPr lang="en-US" sz="1600" dirty="0" smtClean="0"/>
                <a:t>Provided management plan</a:t>
              </a:r>
            </a:p>
            <a:p>
              <a:pPr marL="342900" indent="-342900">
                <a:buAutoNum type="arabicPeriod"/>
              </a:pPr>
              <a:r>
                <a:rPr lang="en-US" sz="1600" dirty="0" smtClean="0"/>
                <a:t>New Piece of Information</a:t>
              </a:r>
            </a:p>
            <a:p>
              <a:pPr marL="342900" indent="-342900">
                <a:buAutoNum type="arabicPeriod"/>
              </a:pPr>
              <a:r>
                <a:rPr lang="en-US" sz="1600" dirty="0" smtClean="0"/>
                <a:t>Submit answer</a:t>
              </a:r>
            </a:p>
            <a:p>
              <a:pPr marL="0" indent="0">
                <a:buNone/>
              </a:pPr>
              <a:endParaRPr lang="en-US" sz="1600" dirty="0"/>
            </a:p>
          </p:txBody>
        </p:sp>
      </p:grpSp>
      <p:sp>
        <p:nvSpPr>
          <p:cNvPr id="21" name="Oval 14"/>
          <p:cNvSpPr>
            <a:spLocks noChangeArrowheads="1"/>
          </p:cNvSpPr>
          <p:nvPr>
            <p:custDataLst>
              <p:tags r:id="rId1"/>
            </p:custDataLst>
          </p:nvPr>
        </p:nvSpPr>
        <p:spPr bwMode="gray">
          <a:xfrm>
            <a:off x="110966" y="1857298"/>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smtClean="0">
                <a:solidFill>
                  <a:schemeClr val="bg1"/>
                </a:solidFill>
              </a:rPr>
              <a:t>1</a:t>
            </a:r>
            <a:endParaRPr lang="en-US" sz="2200" b="1" dirty="0">
              <a:solidFill>
                <a:schemeClr val="bg1"/>
              </a:solidFill>
            </a:endParaRPr>
          </a:p>
        </p:txBody>
      </p:sp>
      <p:sp>
        <p:nvSpPr>
          <p:cNvPr id="24" name="Oval 14"/>
          <p:cNvSpPr>
            <a:spLocks noChangeArrowheads="1"/>
          </p:cNvSpPr>
          <p:nvPr>
            <p:custDataLst>
              <p:tags r:id="rId2"/>
            </p:custDataLst>
          </p:nvPr>
        </p:nvSpPr>
        <p:spPr bwMode="gray">
          <a:xfrm>
            <a:off x="1932733" y="2165894"/>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sp>
        <p:nvSpPr>
          <p:cNvPr id="25" name="Oval 14"/>
          <p:cNvSpPr>
            <a:spLocks noChangeArrowheads="1"/>
          </p:cNvSpPr>
          <p:nvPr>
            <p:custDataLst>
              <p:tags r:id="rId3"/>
            </p:custDataLst>
          </p:nvPr>
        </p:nvSpPr>
        <p:spPr bwMode="gray">
          <a:xfrm>
            <a:off x="1684027" y="3658729"/>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3</a:t>
            </a:r>
          </a:p>
        </p:txBody>
      </p:sp>
      <p:sp>
        <p:nvSpPr>
          <p:cNvPr id="17" name="Rounded Rectangular Callout 16"/>
          <p:cNvSpPr/>
          <p:nvPr/>
        </p:nvSpPr>
        <p:spPr>
          <a:xfrm>
            <a:off x="4430259" y="5335687"/>
            <a:ext cx="1905000" cy="489857"/>
          </a:xfrm>
          <a:prstGeom prst="wedgeRoundRectCallout">
            <a:avLst>
              <a:gd name="adj1" fmla="val -60833"/>
              <a:gd name="adj2" fmla="val -115278"/>
              <a:gd name="adj3" fmla="val 16667"/>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latin typeface="Calibri"/>
                <a:cs typeface="Calibri"/>
              </a:rPr>
              <a:t>Helpful tip:</a:t>
            </a:r>
          </a:p>
          <a:p>
            <a:pPr algn="ctr"/>
            <a:r>
              <a:rPr lang="en-US" sz="1200" dirty="0" smtClean="0">
                <a:latin typeface="Calibri"/>
                <a:cs typeface="Calibri"/>
              </a:rPr>
              <a:t>Remember to scroll </a:t>
            </a:r>
          </a:p>
        </p:txBody>
      </p:sp>
      <p:sp>
        <p:nvSpPr>
          <p:cNvPr id="19" name="Oval 14"/>
          <p:cNvSpPr>
            <a:spLocks noChangeArrowheads="1"/>
          </p:cNvSpPr>
          <p:nvPr>
            <p:custDataLst>
              <p:tags r:id="rId4"/>
            </p:custDataLst>
          </p:nvPr>
        </p:nvSpPr>
        <p:spPr bwMode="gray">
          <a:xfrm>
            <a:off x="2588538" y="5130331"/>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4</a:t>
            </a:r>
          </a:p>
        </p:txBody>
      </p:sp>
    </p:spTree>
    <p:extLst>
      <p:ext uri="{BB962C8B-B14F-4D97-AF65-F5344CB8AC3E}">
        <p14:creationId xmlns:p14="http://schemas.microsoft.com/office/powerpoint/2010/main" val="3832199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t>
            </a:r>
            <a:r>
              <a:rPr lang="en-US" dirty="0" smtClean="0"/>
              <a:t>he </a:t>
            </a:r>
            <a:r>
              <a:rPr lang="en-US" dirty="0"/>
              <a:t>Personal Proficiency </a:t>
            </a:r>
            <a:r>
              <a:rPr lang="en-US" dirty="0" smtClean="0"/>
              <a:t>Module</a:t>
            </a:r>
            <a:br>
              <a:rPr lang="en-US" dirty="0" smtClean="0"/>
            </a:br>
            <a:r>
              <a:rPr lang="en-US" i="1" dirty="0" smtClean="0"/>
              <a:t>Answering Judgment Questions using the Likert Scale</a:t>
            </a:r>
            <a:endParaRPr lang="en-US" i="1" dirty="0"/>
          </a:p>
        </p:txBody>
      </p:sp>
      <p:graphicFrame>
        <p:nvGraphicFramePr>
          <p:cNvPr id="27" name="Table 26"/>
          <p:cNvGraphicFramePr>
            <a:graphicFrameLocks noGrp="1"/>
          </p:cNvGraphicFramePr>
          <p:nvPr>
            <p:extLst>
              <p:ext uri="{D42A27DB-BD31-4B8C-83A1-F6EECF244321}">
                <p14:modId xmlns:p14="http://schemas.microsoft.com/office/powerpoint/2010/main" val="74927145"/>
              </p:ext>
            </p:extLst>
          </p:nvPr>
        </p:nvGraphicFramePr>
        <p:xfrm>
          <a:off x="243904" y="3196220"/>
          <a:ext cx="8604710" cy="3017519"/>
        </p:xfrm>
        <a:graphic>
          <a:graphicData uri="http://schemas.openxmlformats.org/drawingml/2006/table">
            <a:tbl>
              <a:tblPr firstRow="1" bandRow="1">
                <a:tableStyleId>{9DCAF9ED-07DC-4A11-8D7F-57B35C25682E}</a:tableStyleId>
              </a:tblPr>
              <a:tblGrid>
                <a:gridCol w="1720942"/>
                <a:gridCol w="1720942"/>
                <a:gridCol w="1720942"/>
                <a:gridCol w="1720942"/>
                <a:gridCol w="1720942"/>
              </a:tblGrid>
              <a:tr h="2946051">
                <a:tc>
                  <a:txBody>
                    <a:bodyPr/>
                    <a:lstStyle/>
                    <a:p>
                      <a:r>
                        <a:rPr lang="en-US" sz="1600" dirty="0" smtClean="0"/>
                        <a:t>You</a:t>
                      </a:r>
                      <a:r>
                        <a:rPr lang="en-US" sz="1600" baseline="0" dirty="0" smtClean="0"/>
                        <a:t> feel certain that the new piece of information should change the initial management plan or assessment.</a:t>
                      </a:r>
                      <a:endParaRPr lang="en-US" sz="1600" dirty="0"/>
                    </a:p>
                  </a:txBody>
                  <a:tcPr/>
                </a:tc>
                <a:tc>
                  <a:txBody>
                    <a:bodyPr/>
                    <a:lstStyle/>
                    <a:p>
                      <a:r>
                        <a:rPr lang="en-US" sz="1600" dirty="0" smtClean="0"/>
                        <a:t>You are leaning towards changing the initial management plan or assessment provided, but there are variables within the context of the case that give you pause.</a:t>
                      </a:r>
                      <a:endParaRPr lang="en-US" sz="1600" dirty="0"/>
                    </a:p>
                  </a:txBody>
                  <a:tcPr/>
                </a:tc>
                <a:tc>
                  <a:txBody>
                    <a:bodyPr/>
                    <a:lstStyle/>
                    <a:p>
                      <a:r>
                        <a:rPr lang="en-US" sz="1600" dirty="0" smtClean="0"/>
                        <a:t>This new information does not change your initial management plan or assessment, as it does not inform the original decision.</a:t>
                      </a:r>
                      <a:endParaRPr lang="en-US" sz="1600" dirty="0"/>
                    </a:p>
                  </a:txBody>
                  <a:tcPr/>
                </a:tc>
                <a:tc>
                  <a:txBody>
                    <a:bodyPr/>
                    <a:lstStyle/>
                    <a:p>
                      <a:r>
                        <a:rPr lang="en-US" sz="1600" dirty="0" smtClean="0"/>
                        <a:t>You are leaning towards continuing the initial management plan or assessment provided, but there are variables within the context of the case that give you pause.</a:t>
                      </a:r>
                      <a:endParaRPr lang="en-US" sz="1600" dirty="0"/>
                    </a:p>
                  </a:txBody>
                  <a:tcPr/>
                </a:tc>
                <a:tc>
                  <a:txBody>
                    <a:bodyPr/>
                    <a:lstStyle/>
                    <a:p>
                      <a:r>
                        <a:rPr lang="en-US" sz="1600" dirty="0" smtClean="0"/>
                        <a:t>You</a:t>
                      </a:r>
                      <a:r>
                        <a:rPr lang="en-US" sz="1600" baseline="0" dirty="0" smtClean="0"/>
                        <a:t> feel certain that the new piece of information reinforces the initial management plan or assessment provided.</a:t>
                      </a:r>
                      <a:endParaRPr lang="en-US" sz="1600" dirty="0"/>
                    </a:p>
                  </a:txBody>
                  <a:tcPr/>
                </a:tc>
              </a:tr>
            </a:tbl>
          </a:graphicData>
        </a:graphic>
      </p:graphicFrame>
      <p:grpSp>
        <p:nvGrpSpPr>
          <p:cNvPr id="28" name="Group 27"/>
          <p:cNvGrpSpPr/>
          <p:nvPr/>
        </p:nvGrpSpPr>
        <p:grpSpPr>
          <a:xfrm>
            <a:off x="155427" y="2648216"/>
            <a:ext cx="8780622" cy="599898"/>
            <a:chOff x="152400" y="1042969"/>
            <a:chExt cx="8780622" cy="599898"/>
          </a:xfrm>
        </p:grpSpPr>
        <p:sp>
          <p:nvSpPr>
            <p:cNvPr id="6" name="TextBox 5"/>
            <p:cNvSpPr txBox="1"/>
            <p:nvPr/>
          </p:nvSpPr>
          <p:spPr>
            <a:xfrm>
              <a:off x="3957817" y="1042969"/>
              <a:ext cx="1176749" cy="369332"/>
            </a:xfrm>
            <a:prstGeom prst="rect">
              <a:avLst/>
            </a:prstGeom>
            <a:noFill/>
          </p:spPr>
          <p:txBody>
            <a:bodyPr wrap="none" rtlCol="0">
              <a:spAutoFit/>
            </a:bodyPr>
            <a:lstStyle/>
            <a:p>
              <a:r>
                <a:rPr lang="en-US" b="1" dirty="0" smtClean="0">
                  <a:solidFill>
                    <a:srgbClr val="14A2B2"/>
                  </a:solidFill>
                  <a:latin typeface="Calibri"/>
                </a:rPr>
                <a:t>No Impact</a:t>
              </a:r>
              <a:endParaRPr lang="en-US" b="1" dirty="0">
                <a:solidFill>
                  <a:srgbClr val="14A2B2"/>
                </a:solidFill>
                <a:latin typeface="Calibri"/>
              </a:endParaRPr>
            </a:p>
          </p:txBody>
        </p:sp>
        <p:sp>
          <p:nvSpPr>
            <p:cNvPr id="7" name="TextBox 6"/>
            <p:cNvSpPr txBox="1"/>
            <p:nvPr/>
          </p:nvSpPr>
          <p:spPr>
            <a:xfrm>
              <a:off x="2117776" y="1042969"/>
              <a:ext cx="1749197" cy="369332"/>
            </a:xfrm>
            <a:prstGeom prst="rect">
              <a:avLst/>
            </a:prstGeom>
            <a:noFill/>
          </p:spPr>
          <p:txBody>
            <a:bodyPr wrap="none" rtlCol="0">
              <a:spAutoFit/>
            </a:bodyPr>
            <a:lstStyle/>
            <a:p>
              <a:r>
                <a:rPr lang="en-US" b="1" dirty="0" smtClean="0">
                  <a:solidFill>
                    <a:srgbClr val="14A2B2"/>
                  </a:solidFill>
                  <a:latin typeface="Calibri"/>
                </a:rPr>
                <a:t>Could Invalidate</a:t>
              </a:r>
              <a:endParaRPr lang="en-US" b="1" dirty="0">
                <a:solidFill>
                  <a:srgbClr val="14A2B2"/>
                </a:solidFill>
                <a:latin typeface="Calibri"/>
              </a:endParaRPr>
            </a:p>
          </p:txBody>
        </p:sp>
        <p:sp>
          <p:nvSpPr>
            <p:cNvPr id="8" name="TextBox 7"/>
            <p:cNvSpPr txBox="1"/>
            <p:nvPr/>
          </p:nvSpPr>
          <p:spPr>
            <a:xfrm>
              <a:off x="152400" y="1042969"/>
              <a:ext cx="2082621" cy="369332"/>
            </a:xfrm>
            <a:prstGeom prst="rect">
              <a:avLst/>
            </a:prstGeom>
            <a:noFill/>
          </p:spPr>
          <p:txBody>
            <a:bodyPr wrap="none" rtlCol="0">
              <a:spAutoFit/>
            </a:bodyPr>
            <a:lstStyle/>
            <a:p>
              <a:r>
                <a:rPr lang="en-US" b="1" dirty="0" smtClean="0">
                  <a:solidFill>
                    <a:schemeClr val="accent2"/>
                  </a:solidFill>
                  <a:latin typeface="Calibri"/>
                  <a:cs typeface="Calibri"/>
                </a:rPr>
                <a:t>Strongly Invalidates</a:t>
              </a:r>
              <a:endParaRPr lang="en-US" b="1" dirty="0">
                <a:solidFill>
                  <a:schemeClr val="accent2"/>
                </a:solidFill>
                <a:latin typeface="Calibri"/>
                <a:cs typeface="Calibri"/>
              </a:endParaRPr>
            </a:p>
          </p:txBody>
        </p:sp>
        <p:sp>
          <p:nvSpPr>
            <p:cNvPr id="9" name="TextBox 8"/>
            <p:cNvSpPr txBox="1"/>
            <p:nvPr/>
          </p:nvSpPr>
          <p:spPr>
            <a:xfrm>
              <a:off x="5397366" y="1042969"/>
              <a:ext cx="1554444" cy="369332"/>
            </a:xfrm>
            <a:prstGeom prst="rect">
              <a:avLst/>
            </a:prstGeom>
            <a:noFill/>
          </p:spPr>
          <p:txBody>
            <a:bodyPr wrap="none" rtlCol="0">
              <a:spAutoFit/>
            </a:bodyPr>
            <a:lstStyle/>
            <a:p>
              <a:r>
                <a:rPr lang="en-US" b="1" dirty="0" smtClean="0">
                  <a:solidFill>
                    <a:srgbClr val="14A2B2"/>
                  </a:solidFill>
                  <a:latin typeface="Calibri"/>
                </a:rPr>
                <a:t>Could Support</a:t>
              </a:r>
              <a:endParaRPr lang="en-US" b="1" dirty="0">
                <a:solidFill>
                  <a:srgbClr val="14A2B2"/>
                </a:solidFill>
                <a:latin typeface="Calibri"/>
              </a:endParaRPr>
            </a:p>
          </p:txBody>
        </p:sp>
        <p:sp>
          <p:nvSpPr>
            <p:cNvPr id="10" name="TextBox 9"/>
            <p:cNvSpPr txBox="1"/>
            <p:nvPr/>
          </p:nvSpPr>
          <p:spPr>
            <a:xfrm>
              <a:off x="7042586" y="1042969"/>
              <a:ext cx="1890436" cy="369332"/>
            </a:xfrm>
            <a:prstGeom prst="rect">
              <a:avLst/>
            </a:prstGeom>
            <a:noFill/>
          </p:spPr>
          <p:txBody>
            <a:bodyPr wrap="none" rtlCol="0">
              <a:spAutoFit/>
            </a:bodyPr>
            <a:lstStyle/>
            <a:p>
              <a:r>
                <a:rPr lang="en-US" b="1" dirty="0" smtClean="0">
                  <a:solidFill>
                    <a:srgbClr val="14A2B2"/>
                  </a:solidFill>
                  <a:latin typeface="Calibri"/>
                </a:rPr>
                <a:t>Strongly Supports</a:t>
              </a:r>
              <a:endParaRPr lang="en-US" b="1" dirty="0">
                <a:solidFill>
                  <a:srgbClr val="14A2B2"/>
                </a:solidFill>
                <a:latin typeface="Calibri"/>
              </a:endParaRPr>
            </a:p>
          </p:txBody>
        </p:sp>
        <p:sp>
          <p:nvSpPr>
            <p:cNvPr id="5" name="Rectangle 4"/>
            <p:cNvSpPr/>
            <p:nvPr/>
          </p:nvSpPr>
          <p:spPr>
            <a:xfrm>
              <a:off x="235071" y="1544396"/>
              <a:ext cx="8620925" cy="98471"/>
            </a:xfrm>
            <a:prstGeom prst="rect">
              <a:avLst/>
            </a:prstGeom>
            <a:solidFill>
              <a:schemeClr val="tx2">
                <a:lumMod val="60000"/>
                <a:lumOff val="40000"/>
              </a:schemeClr>
            </a:solidFill>
            <a:ln w="19050"/>
            <a:effectLst>
              <a:outerShdw blurRad="63500" sx="102000" sy="102000" algn="c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p>
          </p:txBody>
        </p:sp>
        <p:sp>
          <p:nvSpPr>
            <p:cNvPr id="16" name="Oval 15"/>
            <p:cNvSpPr/>
            <p:nvPr/>
          </p:nvSpPr>
          <p:spPr>
            <a:xfrm>
              <a:off x="1167176" y="1516256"/>
              <a:ext cx="139455" cy="106375"/>
            </a:xfrm>
            <a:prstGeom prst="ellipse">
              <a:avLst/>
            </a:prstGeom>
            <a:solidFill>
              <a:schemeClr val="tx2">
                <a:lumMod val="60000"/>
                <a:lumOff val="40000"/>
              </a:schemeClr>
            </a:solidFill>
            <a:ln w="19050"/>
            <a:effectLst>
              <a:outerShdw blurRad="63500" sx="102000" sy="102000" algn="c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p>
          </p:txBody>
        </p:sp>
        <p:sp>
          <p:nvSpPr>
            <p:cNvPr id="17" name="Oval 16"/>
            <p:cNvSpPr/>
            <p:nvPr/>
          </p:nvSpPr>
          <p:spPr>
            <a:xfrm>
              <a:off x="2824435" y="1516256"/>
              <a:ext cx="139455" cy="106375"/>
            </a:xfrm>
            <a:prstGeom prst="ellipse">
              <a:avLst/>
            </a:prstGeom>
            <a:solidFill>
              <a:schemeClr val="tx2">
                <a:lumMod val="60000"/>
                <a:lumOff val="40000"/>
              </a:schemeClr>
            </a:solidFill>
            <a:ln w="19050"/>
            <a:effectLst>
              <a:outerShdw blurRad="63500" sx="102000" sy="102000" algn="c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p>
          </p:txBody>
        </p:sp>
        <p:sp>
          <p:nvSpPr>
            <p:cNvPr id="18" name="Oval 17"/>
            <p:cNvSpPr/>
            <p:nvPr/>
          </p:nvSpPr>
          <p:spPr>
            <a:xfrm>
              <a:off x="4481693" y="1516256"/>
              <a:ext cx="139455" cy="106375"/>
            </a:xfrm>
            <a:prstGeom prst="ellipse">
              <a:avLst/>
            </a:prstGeom>
            <a:solidFill>
              <a:schemeClr val="tx2">
                <a:lumMod val="60000"/>
                <a:lumOff val="40000"/>
              </a:schemeClr>
            </a:solidFill>
            <a:ln w="19050"/>
            <a:effectLst>
              <a:outerShdw blurRad="63500" sx="102000" sy="102000" algn="c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p>
          </p:txBody>
        </p:sp>
        <p:sp>
          <p:nvSpPr>
            <p:cNvPr id="19" name="Oval 18"/>
            <p:cNvSpPr/>
            <p:nvPr/>
          </p:nvSpPr>
          <p:spPr>
            <a:xfrm>
              <a:off x="6138951" y="1516256"/>
              <a:ext cx="139455" cy="106375"/>
            </a:xfrm>
            <a:prstGeom prst="ellipse">
              <a:avLst/>
            </a:prstGeom>
            <a:solidFill>
              <a:schemeClr val="tx2">
                <a:lumMod val="60000"/>
                <a:lumOff val="40000"/>
              </a:schemeClr>
            </a:solidFill>
            <a:ln w="19050"/>
            <a:effectLst>
              <a:outerShdw blurRad="63500" sx="102000" sy="102000" algn="c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p>
          </p:txBody>
        </p:sp>
        <p:sp>
          <p:nvSpPr>
            <p:cNvPr id="20" name="Oval 19"/>
            <p:cNvSpPr/>
            <p:nvPr/>
          </p:nvSpPr>
          <p:spPr>
            <a:xfrm>
              <a:off x="7796211" y="1516256"/>
              <a:ext cx="139455" cy="106375"/>
            </a:xfrm>
            <a:prstGeom prst="ellipse">
              <a:avLst/>
            </a:prstGeom>
            <a:solidFill>
              <a:schemeClr val="tx2">
                <a:lumMod val="60000"/>
                <a:lumOff val="40000"/>
              </a:schemeClr>
            </a:solidFill>
            <a:ln w="19050"/>
            <a:effectLst>
              <a:outerShdw blurRad="63500" sx="102000" sy="102000" algn="c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p>
          </p:txBody>
        </p:sp>
      </p:grpSp>
      <p:grpSp>
        <p:nvGrpSpPr>
          <p:cNvPr id="31" name="Group 30"/>
          <p:cNvGrpSpPr/>
          <p:nvPr/>
        </p:nvGrpSpPr>
        <p:grpSpPr>
          <a:xfrm>
            <a:off x="0" y="1208726"/>
            <a:ext cx="9144000" cy="1405021"/>
            <a:chOff x="5970494" y="2502390"/>
            <a:chExt cx="3173506" cy="2054486"/>
          </a:xfrm>
        </p:grpSpPr>
        <p:sp>
          <p:nvSpPr>
            <p:cNvPr id="33" name="Text Placeholder 18"/>
            <p:cNvSpPr txBox="1">
              <a:spLocks/>
            </p:cNvSpPr>
            <p:nvPr/>
          </p:nvSpPr>
          <p:spPr>
            <a:xfrm>
              <a:off x="5970495" y="2507338"/>
              <a:ext cx="3173505" cy="2049538"/>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en-US" sz="1600" dirty="0"/>
            </a:p>
          </p:txBody>
        </p:sp>
        <p:grpSp>
          <p:nvGrpSpPr>
            <p:cNvPr id="32" name="Group 31"/>
            <p:cNvGrpSpPr/>
            <p:nvPr/>
          </p:nvGrpSpPr>
          <p:grpSpPr>
            <a:xfrm>
              <a:off x="5970494" y="2502390"/>
              <a:ext cx="3173506" cy="2004839"/>
              <a:chOff x="5970494" y="739669"/>
              <a:chExt cx="3173506" cy="5349849"/>
            </a:xfrm>
          </p:grpSpPr>
          <p:sp>
            <p:nvSpPr>
              <p:cNvPr id="34" name="Rectangle 33"/>
              <p:cNvSpPr/>
              <p:nvPr userDrawn="1"/>
            </p:nvSpPr>
            <p:spPr>
              <a:xfrm>
                <a:off x="5970494" y="739669"/>
                <a:ext cx="3173506" cy="5349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userDrawn="1"/>
            </p:nvCxnSpPr>
            <p:spPr>
              <a:xfrm>
                <a:off x="5970494" y="744620"/>
                <a:ext cx="31735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grpSp>
      <p:sp>
        <p:nvSpPr>
          <p:cNvPr id="36" name="Rectangle 35"/>
          <p:cNvSpPr/>
          <p:nvPr/>
        </p:nvSpPr>
        <p:spPr>
          <a:xfrm>
            <a:off x="239273" y="1408121"/>
            <a:ext cx="8403834" cy="1200329"/>
          </a:xfrm>
          <a:prstGeom prst="rect">
            <a:avLst/>
          </a:prstGeom>
        </p:spPr>
        <p:txBody>
          <a:bodyPr wrap="square">
            <a:spAutoFit/>
          </a:bodyPr>
          <a:lstStyle/>
          <a:p>
            <a:r>
              <a:rPr lang="en-US" dirty="0" smtClean="0">
                <a:cs typeface="Arial" panose="020B0604020202020204" pitchFamily="34" charset="0"/>
              </a:rPr>
              <a:t>Answering </a:t>
            </a:r>
            <a:r>
              <a:rPr lang="en-US" dirty="0">
                <a:cs typeface="Arial" panose="020B0604020202020204" pitchFamily="34" charset="0"/>
              </a:rPr>
              <a:t>judgment questions using a</a:t>
            </a:r>
            <a:r>
              <a:rPr lang="en-US" dirty="0" smtClean="0">
                <a:cs typeface="Arial" panose="020B0604020202020204" pitchFamily="34" charset="0"/>
              </a:rPr>
              <a:t> </a:t>
            </a:r>
            <a:r>
              <a:rPr lang="en-US" dirty="0">
                <a:cs typeface="Arial" panose="020B0604020202020204" pitchFamily="34" charset="0"/>
              </a:rPr>
              <a:t>L</a:t>
            </a:r>
            <a:r>
              <a:rPr lang="en-US" dirty="0" smtClean="0">
                <a:cs typeface="Arial" panose="020B0604020202020204" pitchFamily="34" charset="0"/>
              </a:rPr>
              <a:t>ikert scale is novel to many clinicians. </a:t>
            </a:r>
            <a:r>
              <a:rPr lang="en-US" dirty="0">
                <a:cs typeface="Arial" panose="020B0604020202020204" pitchFamily="34" charset="0"/>
              </a:rPr>
              <a:t>An effective approach to choosing a response is to think about how this new information (often an Electronic Fetal Monitoring strip) might affect the assessment or management plan provided in the initial question.</a:t>
            </a:r>
          </a:p>
        </p:txBody>
      </p:sp>
    </p:spTree>
    <p:extLst>
      <p:ext uri="{BB962C8B-B14F-4D97-AF65-F5344CB8AC3E}">
        <p14:creationId xmlns:p14="http://schemas.microsoft.com/office/powerpoint/2010/main" val="3130214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3794" name="Rectangle 2" hidden="1"/>
          <p:cNvGraphicFramePr>
            <a:graphicFrameLocks/>
          </p:cNvGraphicFramePr>
          <p:nvPr>
            <p:custDataLst>
              <p:tags r:id="rId2"/>
            </p:custDataLst>
            <p:extLst>
              <p:ext uri="{D42A27DB-BD31-4B8C-83A1-F6EECF244321}">
                <p14:modId xmlns:p14="http://schemas.microsoft.com/office/powerpoint/2010/main" val="672153254"/>
              </p:ext>
            </p:extLst>
          </p:nvPr>
        </p:nvGraphicFramePr>
        <p:xfrm>
          <a:off x="270" y="1"/>
          <a:ext cx="161974" cy="161974"/>
        </p:xfrm>
        <a:graphic>
          <a:graphicData uri="http://schemas.openxmlformats.org/presentationml/2006/ole">
            <mc:AlternateContent xmlns:mc="http://schemas.openxmlformats.org/markup-compatibility/2006">
              <mc:Choice xmlns:v="urn:schemas-microsoft-com:vml" Requires="v">
                <p:oleObj spid="_x0000_s72725" name="think-cell Slide" r:id="rId24" imgW="0" imgH="0" progId="TCLayout.ActiveDocument.1">
                  <p:embed/>
                </p:oleObj>
              </mc:Choice>
              <mc:Fallback>
                <p:oleObj name="think-cell Slide" r:id="rId24" imgW="0" imgH="0" progId="TCLayout.ActiveDocument.1">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270" y="1"/>
                        <a:ext cx="161974" cy="1619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itle 1"/>
          <p:cNvSpPr>
            <a:spLocks noGrp="1"/>
          </p:cNvSpPr>
          <p:nvPr>
            <p:ph type="title"/>
          </p:nvPr>
        </p:nvSpPr>
        <p:spPr>
          <a:xfrm>
            <a:off x="145566" y="179595"/>
            <a:ext cx="7576033" cy="394980"/>
          </a:xfrm>
        </p:spPr>
        <p:txBody>
          <a:bodyPr/>
          <a:lstStyle/>
          <a:p>
            <a:r>
              <a:rPr lang="en-US" dirty="0" smtClean="0"/>
              <a:t>Table of Contents</a:t>
            </a:r>
            <a:endParaRPr lang="en-US" dirty="0"/>
          </a:p>
        </p:txBody>
      </p:sp>
      <p:sp>
        <p:nvSpPr>
          <p:cNvPr id="29" name="Rectangle 10"/>
          <p:cNvSpPr>
            <a:spLocks noChangeArrowheads="1"/>
          </p:cNvSpPr>
          <p:nvPr/>
        </p:nvSpPr>
        <p:spPr bwMode="gray">
          <a:xfrm>
            <a:off x="261570" y="2557418"/>
            <a:ext cx="3948969" cy="45369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30" name="Rectangle 11"/>
          <p:cNvSpPr>
            <a:spLocks noChangeArrowheads="1"/>
          </p:cNvSpPr>
          <p:nvPr/>
        </p:nvSpPr>
        <p:spPr bwMode="gray">
          <a:xfrm>
            <a:off x="445033" y="2621020"/>
            <a:ext cx="3618133"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Training Learning Objectives</a:t>
            </a:r>
            <a:endParaRPr lang="en-US" sz="1500" dirty="0">
              <a:latin typeface="+mn-lt"/>
            </a:endParaRPr>
          </a:p>
        </p:txBody>
      </p:sp>
      <p:sp>
        <p:nvSpPr>
          <p:cNvPr id="31" name="Oval 14"/>
          <p:cNvSpPr>
            <a:spLocks noChangeArrowheads="1"/>
          </p:cNvSpPr>
          <p:nvPr>
            <p:custDataLst>
              <p:tags r:id="rId3"/>
            </p:custDataLst>
          </p:nvPr>
        </p:nvSpPr>
        <p:spPr bwMode="gray">
          <a:xfrm>
            <a:off x="168032" y="2666380"/>
            <a:ext cx="208595" cy="22055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4</a:t>
            </a:r>
          </a:p>
        </p:txBody>
      </p:sp>
      <p:grpSp>
        <p:nvGrpSpPr>
          <p:cNvPr id="34" name="Group 33"/>
          <p:cNvGrpSpPr/>
          <p:nvPr/>
        </p:nvGrpSpPr>
        <p:grpSpPr>
          <a:xfrm>
            <a:off x="164125" y="834126"/>
            <a:ext cx="4042507" cy="1584735"/>
            <a:chOff x="1263182" y="1715311"/>
            <a:chExt cx="6531302" cy="2421518"/>
          </a:xfrm>
        </p:grpSpPr>
        <p:sp>
          <p:nvSpPr>
            <p:cNvPr id="35" name="Rectangle 4"/>
            <p:cNvSpPr>
              <a:spLocks noChangeArrowheads="1"/>
            </p:cNvSpPr>
            <p:nvPr/>
          </p:nvSpPr>
          <p:spPr bwMode="gray">
            <a:xfrm>
              <a:off x="1414308" y="2578634"/>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36" name="Rectangle 5"/>
            <p:cNvSpPr>
              <a:spLocks noChangeArrowheads="1"/>
            </p:cNvSpPr>
            <p:nvPr/>
          </p:nvSpPr>
          <p:spPr bwMode="gray">
            <a:xfrm>
              <a:off x="1710720" y="2675820"/>
              <a:ext cx="5845659" cy="352718"/>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What is GNOSIS?</a:t>
              </a:r>
              <a:endParaRPr lang="en-US" sz="1500" dirty="0">
                <a:latin typeface="+mn-lt"/>
              </a:endParaRPr>
            </a:p>
          </p:txBody>
        </p:sp>
        <p:sp>
          <p:nvSpPr>
            <p:cNvPr id="37" name="Rectangle 7"/>
            <p:cNvSpPr>
              <a:spLocks noChangeArrowheads="1"/>
            </p:cNvSpPr>
            <p:nvPr/>
          </p:nvSpPr>
          <p:spPr bwMode="gray">
            <a:xfrm>
              <a:off x="1414308" y="3443578"/>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38" name="Rectangle 8"/>
            <p:cNvSpPr>
              <a:spLocks noChangeArrowheads="1"/>
            </p:cNvSpPr>
            <p:nvPr/>
          </p:nvSpPr>
          <p:spPr bwMode="gray">
            <a:xfrm>
              <a:off x="1710720" y="3540762"/>
              <a:ext cx="5845659" cy="352718"/>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Responsibilities of a GNOSIS Peer Mentor</a:t>
              </a:r>
              <a:endParaRPr lang="en-US" sz="1500" dirty="0">
                <a:latin typeface="+mn-lt"/>
              </a:endParaRPr>
            </a:p>
          </p:txBody>
        </p:sp>
        <p:sp>
          <p:nvSpPr>
            <p:cNvPr id="39" name="Rectangle 10"/>
            <p:cNvSpPr>
              <a:spLocks noChangeArrowheads="1"/>
            </p:cNvSpPr>
            <p:nvPr/>
          </p:nvSpPr>
          <p:spPr bwMode="gray">
            <a:xfrm>
              <a:off x="1414308" y="1715311"/>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40" name="Rectangle 11"/>
            <p:cNvSpPr>
              <a:spLocks noChangeArrowheads="1"/>
            </p:cNvSpPr>
            <p:nvPr/>
          </p:nvSpPr>
          <p:spPr bwMode="gray">
            <a:xfrm>
              <a:off x="1710721" y="1812498"/>
              <a:ext cx="5845659" cy="352718"/>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hlinkClick r:id="rId25" action="ppaction://hlinksldjump"/>
                </a:rPr>
                <a:t>Evolution &amp; Mission of APS</a:t>
              </a:r>
              <a:endParaRPr lang="en-US" sz="1500" dirty="0">
                <a:latin typeface="+mn-lt"/>
              </a:endParaRPr>
            </a:p>
          </p:txBody>
        </p:sp>
        <p:sp>
          <p:nvSpPr>
            <p:cNvPr id="41" name="Oval 14"/>
            <p:cNvSpPr>
              <a:spLocks noChangeArrowheads="1"/>
            </p:cNvSpPr>
            <p:nvPr>
              <p:custDataLst>
                <p:tags r:id="rId19"/>
              </p:custDataLst>
            </p:nvPr>
          </p:nvSpPr>
          <p:spPr bwMode="gray">
            <a:xfrm>
              <a:off x="1263182" y="1881808"/>
              <a:ext cx="337018" cy="337019"/>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just"/>
              <a:r>
                <a:rPr lang="en-US" sz="1500" b="1" dirty="0">
                  <a:solidFill>
                    <a:schemeClr val="bg1"/>
                  </a:solidFill>
                </a:rPr>
                <a:t>1</a:t>
              </a:r>
            </a:p>
          </p:txBody>
        </p:sp>
        <p:sp>
          <p:nvSpPr>
            <p:cNvPr id="42" name="Oval 15"/>
            <p:cNvSpPr>
              <a:spLocks noChangeArrowheads="1"/>
            </p:cNvSpPr>
            <p:nvPr>
              <p:custDataLst>
                <p:tags r:id="rId20"/>
              </p:custDataLst>
            </p:nvPr>
          </p:nvSpPr>
          <p:spPr bwMode="gray">
            <a:xfrm>
              <a:off x="1263182" y="2745132"/>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a:solidFill>
                    <a:schemeClr val="bg1"/>
                  </a:solidFill>
                </a:rPr>
                <a:t>2</a:t>
              </a:r>
            </a:p>
          </p:txBody>
        </p:sp>
        <p:sp>
          <p:nvSpPr>
            <p:cNvPr id="43" name="Oval 16"/>
            <p:cNvSpPr>
              <a:spLocks noChangeArrowheads="1"/>
            </p:cNvSpPr>
            <p:nvPr>
              <p:custDataLst>
                <p:tags r:id="rId21"/>
              </p:custDataLst>
            </p:nvPr>
          </p:nvSpPr>
          <p:spPr bwMode="gray">
            <a:xfrm>
              <a:off x="1263182" y="3610076"/>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a:solidFill>
                    <a:schemeClr val="bg1"/>
                  </a:solidFill>
                </a:rPr>
                <a:t>3</a:t>
              </a:r>
            </a:p>
          </p:txBody>
        </p:sp>
      </p:grpSp>
      <p:grpSp>
        <p:nvGrpSpPr>
          <p:cNvPr id="5" name="Group 4"/>
          <p:cNvGrpSpPr/>
          <p:nvPr/>
        </p:nvGrpSpPr>
        <p:grpSpPr>
          <a:xfrm>
            <a:off x="168032" y="3128118"/>
            <a:ext cx="4044234" cy="2459581"/>
            <a:chOff x="168032" y="3688463"/>
            <a:chExt cx="4044234" cy="2459581"/>
          </a:xfrm>
        </p:grpSpPr>
        <p:sp>
          <p:nvSpPr>
            <p:cNvPr id="27" name="Rectangle 7"/>
            <p:cNvSpPr>
              <a:spLocks noChangeArrowheads="1"/>
            </p:cNvSpPr>
            <p:nvPr/>
          </p:nvSpPr>
          <p:spPr bwMode="gray">
            <a:xfrm>
              <a:off x="261570" y="3688463"/>
              <a:ext cx="3948969" cy="45369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28" name="Rectangle 8"/>
            <p:cNvSpPr>
              <a:spLocks noChangeArrowheads="1"/>
            </p:cNvSpPr>
            <p:nvPr/>
          </p:nvSpPr>
          <p:spPr bwMode="gray">
            <a:xfrm>
              <a:off x="445033" y="3752064"/>
              <a:ext cx="3760660"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Beginning GNOSIS: Personal Proficiency Module</a:t>
              </a:r>
              <a:endParaRPr lang="en-US" sz="1500" dirty="0">
                <a:latin typeface="+mn-lt"/>
              </a:endParaRPr>
            </a:p>
          </p:txBody>
        </p:sp>
        <p:sp>
          <p:nvSpPr>
            <p:cNvPr id="33" name="Oval 16"/>
            <p:cNvSpPr>
              <a:spLocks noChangeArrowheads="1"/>
            </p:cNvSpPr>
            <p:nvPr>
              <p:custDataLst>
                <p:tags r:id="rId14"/>
              </p:custDataLst>
            </p:nvPr>
          </p:nvSpPr>
          <p:spPr bwMode="gray">
            <a:xfrm>
              <a:off x="168032" y="3797425"/>
              <a:ext cx="208595" cy="22055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5</a:t>
              </a:r>
            </a:p>
          </p:txBody>
        </p:sp>
        <p:sp>
          <p:nvSpPr>
            <p:cNvPr id="49" name="Rectangle 10"/>
            <p:cNvSpPr>
              <a:spLocks noChangeArrowheads="1"/>
            </p:cNvSpPr>
            <p:nvPr/>
          </p:nvSpPr>
          <p:spPr bwMode="gray">
            <a:xfrm>
              <a:off x="927684" y="4245488"/>
              <a:ext cx="3282856" cy="405538"/>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grpSp>
          <p:nvGrpSpPr>
            <p:cNvPr id="3" name="Group 2"/>
            <p:cNvGrpSpPr/>
            <p:nvPr/>
          </p:nvGrpSpPr>
          <p:grpSpPr>
            <a:xfrm>
              <a:off x="849924" y="4302340"/>
              <a:ext cx="3362342" cy="1845704"/>
              <a:chOff x="849924" y="4302340"/>
              <a:chExt cx="3362342" cy="1845704"/>
            </a:xfrm>
          </p:grpSpPr>
          <p:sp>
            <p:nvSpPr>
              <p:cNvPr id="45" name="Rectangle 4"/>
              <p:cNvSpPr>
                <a:spLocks noChangeArrowheads="1"/>
              </p:cNvSpPr>
              <p:nvPr/>
            </p:nvSpPr>
            <p:spPr bwMode="gray">
              <a:xfrm>
                <a:off x="927684" y="4750514"/>
                <a:ext cx="3282856" cy="405538"/>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46" name="Rectangle 5"/>
              <p:cNvSpPr>
                <a:spLocks noChangeArrowheads="1"/>
              </p:cNvSpPr>
              <p:nvPr/>
            </p:nvSpPr>
            <p:spPr bwMode="gray">
              <a:xfrm>
                <a:off x="1080200" y="4807366"/>
                <a:ext cx="3007825"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Judgment Questions</a:t>
                </a:r>
                <a:endParaRPr lang="en-US" sz="1500" dirty="0">
                  <a:latin typeface="+mn-lt"/>
                </a:endParaRPr>
              </a:p>
            </p:txBody>
          </p:sp>
          <p:sp>
            <p:nvSpPr>
              <p:cNvPr id="50" name="Rectangle 11"/>
              <p:cNvSpPr>
                <a:spLocks noChangeArrowheads="1"/>
              </p:cNvSpPr>
              <p:nvPr/>
            </p:nvSpPr>
            <p:spPr bwMode="gray">
              <a:xfrm>
                <a:off x="1080200" y="4302340"/>
                <a:ext cx="3007825"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Knowledge Questions</a:t>
                </a:r>
                <a:endParaRPr lang="en-US" sz="1500" dirty="0">
                  <a:latin typeface="+mn-lt"/>
                </a:endParaRPr>
              </a:p>
            </p:txBody>
          </p:sp>
          <p:sp>
            <p:nvSpPr>
              <p:cNvPr id="51" name="Oval 14"/>
              <p:cNvSpPr>
                <a:spLocks noChangeArrowheads="1"/>
              </p:cNvSpPr>
              <p:nvPr>
                <p:custDataLst>
                  <p:tags r:id="rId15"/>
                </p:custDataLst>
              </p:nvPr>
            </p:nvSpPr>
            <p:spPr bwMode="gray">
              <a:xfrm>
                <a:off x="849924" y="4342885"/>
                <a:ext cx="173409" cy="197149"/>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a</a:t>
                </a:r>
              </a:p>
            </p:txBody>
          </p:sp>
          <p:sp>
            <p:nvSpPr>
              <p:cNvPr id="52" name="Oval 15"/>
              <p:cNvSpPr>
                <a:spLocks noChangeArrowheads="1"/>
              </p:cNvSpPr>
              <p:nvPr>
                <p:custDataLst>
                  <p:tags r:id="rId16"/>
                </p:custDataLst>
              </p:nvPr>
            </p:nvSpPr>
            <p:spPr bwMode="gray">
              <a:xfrm>
                <a:off x="849924" y="4847912"/>
                <a:ext cx="173409" cy="197149"/>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b</a:t>
                </a:r>
              </a:p>
            </p:txBody>
          </p:sp>
          <p:grpSp>
            <p:nvGrpSpPr>
              <p:cNvPr id="8" name="Group 7"/>
              <p:cNvGrpSpPr/>
              <p:nvPr/>
            </p:nvGrpSpPr>
            <p:grpSpPr>
              <a:xfrm>
                <a:off x="849924" y="5256488"/>
                <a:ext cx="3360616" cy="405538"/>
                <a:chOff x="849924" y="5256488"/>
                <a:chExt cx="3360616" cy="405538"/>
              </a:xfrm>
            </p:grpSpPr>
            <p:sp>
              <p:nvSpPr>
                <p:cNvPr id="47" name="Rectangle 7"/>
                <p:cNvSpPr>
                  <a:spLocks noChangeArrowheads="1"/>
                </p:cNvSpPr>
                <p:nvPr/>
              </p:nvSpPr>
              <p:spPr bwMode="gray">
                <a:xfrm>
                  <a:off x="927684" y="5256488"/>
                  <a:ext cx="3282856" cy="405538"/>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48" name="Rectangle 8"/>
                <p:cNvSpPr>
                  <a:spLocks noChangeArrowheads="1"/>
                </p:cNvSpPr>
                <p:nvPr/>
              </p:nvSpPr>
              <p:spPr bwMode="gray">
                <a:xfrm>
                  <a:off x="1080200" y="5313339"/>
                  <a:ext cx="3007825"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Understanding the </a:t>
                  </a:r>
                  <a:r>
                    <a:rPr lang="en-GB" sz="1500" dirty="0" err="1" smtClean="0">
                      <a:latin typeface="+mn-lt"/>
                    </a:rPr>
                    <a:t>Likert</a:t>
                  </a:r>
                  <a:r>
                    <a:rPr lang="en-GB" sz="1500" dirty="0" smtClean="0">
                      <a:latin typeface="+mn-lt"/>
                    </a:rPr>
                    <a:t> Scale</a:t>
                  </a:r>
                  <a:endParaRPr lang="en-US" sz="1500" dirty="0">
                    <a:latin typeface="+mn-lt"/>
                  </a:endParaRPr>
                </a:p>
              </p:txBody>
            </p:sp>
            <p:sp>
              <p:nvSpPr>
                <p:cNvPr id="53" name="Oval 16"/>
                <p:cNvSpPr>
                  <a:spLocks noChangeArrowheads="1"/>
                </p:cNvSpPr>
                <p:nvPr>
                  <p:custDataLst>
                    <p:tags r:id="rId18"/>
                  </p:custDataLst>
                </p:nvPr>
              </p:nvSpPr>
              <p:spPr bwMode="gray">
                <a:xfrm>
                  <a:off x="849924" y="5353886"/>
                  <a:ext cx="173409" cy="197149"/>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c</a:t>
                  </a:r>
                </a:p>
              </p:txBody>
            </p:sp>
          </p:grpSp>
          <p:grpSp>
            <p:nvGrpSpPr>
              <p:cNvPr id="123" name="Group 122"/>
              <p:cNvGrpSpPr/>
              <p:nvPr/>
            </p:nvGrpSpPr>
            <p:grpSpPr>
              <a:xfrm>
                <a:off x="851650" y="5742506"/>
                <a:ext cx="3360616" cy="405538"/>
                <a:chOff x="849924" y="5256488"/>
                <a:chExt cx="3360616" cy="405538"/>
              </a:xfrm>
            </p:grpSpPr>
            <p:sp>
              <p:nvSpPr>
                <p:cNvPr id="124" name="Rectangle 7"/>
                <p:cNvSpPr>
                  <a:spLocks noChangeArrowheads="1"/>
                </p:cNvSpPr>
                <p:nvPr/>
              </p:nvSpPr>
              <p:spPr bwMode="gray">
                <a:xfrm>
                  <a:off x="927684" y="5256488"/>
                  <a:ext cx="3282856" cy="405538"/>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125" name="Rectangle 8"/>
                <p:cNvSpPr>
                  <a:spLocks noChangeArrowheads="1"/>
                </p:cNvSpPr>
                <p:nvPr/>
              </p:nvSpPr>
              <p:spPr bwMode="gray">
                <a:xfrm>
                  <a:off x="1080200" y="5313339"/>
                  <a:ext cx="3007825"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Scoring </a:t>
                  </a:r>
                  <a:endParaRPr lang="en-US" sz="1500" dirty="0">
                    <a:latin typeface="+mn-lt"/>
                  </a:endParaRPr>
                </a:p>
              </p:txBody>
            </p:sp>
            <p:sp>
              <p:nvSpPr>
                <p:cNvPr id="126" name="Oval 16"/>
                <p:cNvSpPr>
                  <a:spLocks noChangeArrowheads="1"/>
                </p:cNvSpPr>
                <p:nvPr>
                  <p:custDataLst>
                    <p:tags r:id="rId17"/>
                  </p:custDataLst>
                </p:nvPr>
              </p:nvSpPr>
              <p:spPr bwMode="gray">
                <a:xfrm>
                  <a:off x="849924" y="5353886"/>
                  <a:ext cx="173409" cy="197149"/>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d</a:t>
                  </a:r>
                </a:p>
              </p:txBody>
            </p:sp>
          </p:grpSp>
        </p:grpSp>
      </p:grpSp>
      <p:grpSp>
        <p:nvGrpSpPr>
          <p:cNvPr id="149" name="Group 148"/>
          <p:cNvGrpSpPr/>
          <p:nvPr/>
        </p:nvGrpSpPr>
        <p:grpSpPr>
          <a:xfrm>
            <a:off x="4727056" y="846226"/>
            <a:ext cx="4042507" cy="453690"/>
            <a:chOff x="4573955" y="828265"/>
            <a:chExt cx="4042507" cy="453690"/>
          </a:xfrm>
        </p:grpSpPr>
        <p:sp>
          <p:nvSpPr>
            <p:cNvPr id="150" name="Rectangle 10"/>
            <p:cNvSpPr>
              <a:spLocks noChangeArrowheads="1"/>
            </p:cNvSpPr>
            <p:nvPr/>
          </p:nvSpPr>
          <p:spPr bwMode="gray">
            <a:xfrm>
              <a:off x="4667493" y="828265"/>
              <a:ext cx="3948969" cy="45369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151" name="Rectangle 11"/>
            <p:cNvSpPr>
              <a:spLocks noChangeArrowheads="1"/>
            </p:cNvSpPr>
            <p:nvPr/>
          </p:nvSpPr>
          <p:spPr bwMode="gray">
            <a:xfrm>
              <a:off x="4850956" y="891867"/>
              <a:ext cx="3618133"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sz="1500" dirty="0" smtClean="0">
                  <a:latin typeface="+mn-lt"/>
                </a:rPr>
                <a:t>GNOSIS Learning Path</a:t>
              </a:r>
              <a:endParaRPr lang="en-US" sz="1500" dirty="0">
                <a:latin typeface="+mn-lt"/>
              </a:endParaRPr>
            </a:p>
          </p:txBody>
        </p:sp>
        <p:sp>
          <p:nvSpPr>
            <p:cNvPr id="152" name="Oval 14"/>
            <p:cNvSpPr>
              <a:spLocks noChangeArrowheads="1"/>
            </p:cNvSpPr>
            <p:nvPr>
              <p:custDataLst>
                <p:tags r:id="rId13"/>
              </p:custDataLst>
            </p:nvPr>
          </p:nvSpPr>
          <p:spPr bwMode="gray">
            <a:xfrm>
              <a:off x="4573955" y="937227"/>
              <a:ext cx="208595" cy="22055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6</a:t>
              </a:r>
            </a:p>
          </p:txBody>
        </p:sp>
      </p:grpSp>
      <p:grpSp>
        <p:nvGrpSpPr>
          <p:cNvPr id="91" name="Group 90"/>
          <p:cNvGrpSpPr/>
          <p:nvPr/>
        </p:nvGrpSpPr>
        <p:grpSpPr>
          <a:xfrm>
            <a:off x="5408813" y="1472725"/>
            <a:ext cx="3362342" cy="1397530"/>
            <a:chOff x="849924" y="4750514"/>
            <a:chExt cx="3362342" cy="1397530"/>
          </a:xfrm>
        </p:grpSpPr>
        <p:sp>
          <p:nvSpPr>
            <p:cNvPr id="92" name="Rectangle 4"/>
            <p:cNvSpPr>
              <a:spLocks noChangeArrowheads="1"/>
            </p:cNvSpPr>
            <p:nvPr/>
          </p:nvSpPr>
          <p:spPr bwMode="gray">
            <a:xfrm>
              <a:off x="927684" y="4750514"/>
              <a:ext cx="3282856" cy="405538"/>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93" name="Rectangle 5"/>
            <p:cNvSpPr>
              <a:spLocks noChangeArrowheads="1"/>
            </p:cNvSpPr>
            <p:nvPr/>
          </p:nvSpPr>
          <p:spPr bwMode="gray">
            <a:xfrm>
              <a:off x="1080200" y="4807366"/>
              <a:ext cx="3007825"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Overview of the Learning Path</a:t>
              </a:r>
              <a:endParaRPr lang="en-US" sz="1500" dirty="0">
                <a:latin typeface="+mn-lt"/>
              </a:endParaRPr>
            </a:p>
          </p:txBody>
        </p:sp>
        <p:sp>
          <p:nvSpPr>
            <p:cNvPr id="96" name="Oval 15"/>
            <p:cNvSpPr>
              <a:spLocks noChangeArrowheads="1"/>
            </p:cNvSpPr>
            <p:nvPr>
              <p:custDataLst>
                <p:tags r:id="rId10"/>
              </p:custDataLst>
            </p:nvPr>
          </p:nvSpPr>
          <p:spPr bwMode="gray">
            <a:xfrm>
              <a:off x="849924" y="4847912"/>
              <a:ext cx="173409" cy="197149"/>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b</a:t>
              </a:r>
            </a:p>
          </p:txBody>
        </p:sp>
        <p:grpSp>
          <p:nvGrpSpPr>
            <p:cNvPr id="97" name="Group 96"/>
            <p:cNvGrpSpPr/>
            <p:nvPr/>
          </p:nvGrpSpPr>
          <p:grpSpPr>
            <a:xfrm>
              <a:off x="849924" y="5256488"/>
              <a:ext cx="3360616" cy="405538"/>
              <a:chOff x="849924" y="5256488"/>
              <a:chExt cx="3360616" cy="405538"/>
            </a:xfrm>
          </p:grpSpPr>
          <p:sp>
            <p:nvSpPr>
              <p:cNvPr id="102" name="Rectangle 7"/>
              <p:cNvSpPr>
                <a:spLocks noChangeArrowheads="1"/>
              </p:cNvSpPr>
              <p:nvPr/>
            </p:nvSpPr>
            <p:spPr bwMode="gray">
              <a:xfrm>
                <a:off x="927684" y="5256488"/>
                <a:ext cx="3282856" cy="405538"/>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103" name="Rectangle 8"/>
              <p:cNvSpPr>
                <a:spLocks noChangeArrowheads="1"/>
              </p:cNvSpPr>
              <p:nvPr/>
            </p:nvSpPr>
            <p:spPr bwMode="gray">
              <a:xfrm>
                <a:off x="1080200" y="5313339"/>
                <a:ext cx="3007825"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Beginning the Learning Path</a:t>
                </a:r>
                <a:endParaRPr lang="en-US" sz="1500" dirty="0">
                  <a:latin typeface="+mn-lt"/>
                </a:endParaRPr>
              </a:p>
            </p:txBody>
          </p:sp>
          <p:sp>
            <p:nvSpPr>
              <p:cNvPr id="104" name="Oval 16"/>
              <p:cNvSpPr>
                <a:spLocks noChangeArrowheads="1"/>
              </p:cNvSpPr>
              <p:nvPr>
                <p:custDataLst>
                  <p:tags r:id="rId12"/>
                </p:custDataLst>
              </p:nvPr>
            </p:nvSpPr>
            <p:spPr bwMode="gray">
              <a:xfrm>
                <a:off x="849924" y="5353886"/>
                <a:ext cx="173409" cy="197149"/>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c</a:t>
                </a:r>
              </a:p>
            </p:txBody>
          </p:sp>
        </p:grpSp>
        <p:grpSp>
          <p:nvGrpSpPr>
            <p:cNvPr id="98" name="Group 97"/>
            <p:cNvGrpSpPr/>
            <p:nvPr/>
          </p:nvGrpSpPr>
          <p:grpSpPr>
            <a:xfrm>
              <a:off x="851650" y="5742506"/>
              <a:ext cx="3360616" cy="405538"/>
              <a:chOff x="849924" y="5256488"/>
              <a:chExt cx="3360616" cy="405538"/>
            </a:xfrm>
          </p:grpSpPr>
          <p:sp>
            <p:nvSpPr>
              <p:cNvPr id="99" name="Rectangle 7"/>
              <p:cNvSpPr>
                <a:spLocks noChangeArrowheads="1"/>
              </p:cNvSpPr>
              <p:nvPr/>
            </p:nvSpPr>
            <p:spPr bwMode="gray">
              <a:xfrm>
                <a:off x="927684" y="5256488"/>
                <a:ext cx="3282856" cy="405538"/>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100" name="Rectangle 8"/>
              <p:cNvSpPr>
                <a:spLocks noChangeArrowheads="1"/>
              </p:cNvSpPr>
              <p:nvPr/>
            </p:nvSpPr>
            <p:spPr bwMode="gray">
              <a:xfrm>
                <a:off x="1080200" y="5313339"/>
                <a:ext cx="3007825"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Average GNOSIS Completion Times </a:t>
                </a:r>
                <a:endParaRPr lang="en-US" sz="1500" dirty="0">
                  <a:latin typeface="+mn-lt"/>
                </a:endParaRPr>
              </a:p>
            </p:txBody>
          </p:sp>
          <p:sp>
            <p:nvSpPr>
              <p:cNvPr id="101" name="Oval 16"/>
              <p:cNvSpPr>
                <a:spLocks noChangeArrowheads="1"/>
              </p:cNvSpPr>
              <p:nvPr>
                <p:custDataLst>
                  <p:tags r:id="rId11"/>
                </p:custDataLst>
              </p:nvPr>
            </p:nvSpPr>
            <p:spPr bwMode="gray">
              <a:xfrm>
                <a:off x="849924" y="5353886"/>
                <a:ext cx="173409" cy="197149"/>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d</a:t>
                </a:r>
              </a:p>
            </p:txBody>
          </p:sp>
        </p:grpSp>
      </p:grpSp>
      <p:grpSp>
        <p:nvGrpSpPr>
          <p:cNvPr id="128" name="Group 127"/>
          <p:cNvGrpSpPr/>
          <p:nvPr/>
        </p:nvGrpSpPr>
        <p:grpSpPr>
          <a:xfrm>
            <a:off x="862329" y="5692079"/>
            <a:ext cx="3360616" cy="405538"/>
            <a:chOff x="849924" y="5256488"/>
            <a:chExt cx="3360616" cy="405538"/>
          </a:xfrm>
        </p:grpSpPr>
        <p:sp>
          <p:nvSpPr>
            <p:cNvPr id="129" name="Rectangle 7"/>
            <p:cNvSpPr>
              <a:spLocks noChangeArrowheads="1"/>
            </p:cNvSpPr>
            <p:nvPr/>
          </p:nvSpPr>
          <p:spPr bwMode="gray">
            <a:xfrm>
              <a:off x="927684" y="5256488"/>
              <a:ext cx="3282856" cy="405538"/>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130" name="Rectangle 8"/>
            <p:cNvSpPr>
              <a:spLocks noChangeArrowheads="1"/>
            </p:cNvSpPr>
            <p:nvPr/>
          </p:nvSpPr>
          <p:spPr bwMode="gray">
            <a:xfrm>
              <a:off x="1080200" y="5313339"/>
              <a:ext cx="3007825"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PPM Structure &amp; Time Allocation </a:t>
              </a:r>
              <a:endParaRPr lang="en-US" sz="1500" dirty="0">
                <a:latin typeface="+mn-lt"/>
              </a:endParaRPr>
            </a:p>
          </p:txBody>
        </p:sp>
        <p:sp>
          <p:nvSpPr>
            <p:cNvPr id="131" name="Oval 16"/>
            <p:cNvSpPr>
              <a:spLocks noChangeArrowheads="1"/>
            </p:cNvSpPr>
            <p:nvPr>
              <p:custDataLst>
                <p:tags r:id="rId9"/>
              </p:custDataLst>
            </p:nvPr>
          </p:nvSpPr>
          <p:spPr bwMode="gray">
            <a:xfrm>
              <a:off x="849924" y="5353886"/>
              <a:ext cx="173409" cy="197149"/>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d</a:t>
              </a:r>
            </a:p>
          </p:txBody>
        </p:sp>
      </p:grpSp>
      <p:sp>
        <p:nvSpPr>
          <p:cNvPr id="78" name="Rectangle 10"/>
          <p:cNvSpPr>
            <a:spLocks noChangeArrowheads="1"/>
          </p:cNvSpPr>
          <p:nvPr/>
        </p:nvSpPr>
        <p:spPr bwMode="gray">
          <a:xfrm>
            <a:off x="4813417" y="3020935"/>
            <a:ext cx="3948969" cy="45369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79" name="Rectangle 11"/>
          <p:cNvSpPr>
            <a:spLocks noChangeArrowheads="1"/>
          </p:cNvSpPr>
          <p:nvPr/>
        </p:nvSpPr>
        <p:spPr bwMode="gray">
          <a:xfrm>
            <a:off x="4996880" y="3084537"/>
            <a:ext cx="3618133"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GNOSIS Certificates</a:t>
            </a:r>
            <a:endParaRPr lang="en-US" sz="1500" dirty="0">
              <a:latin typeface="+mn-lt"/>
            </a:endParaRPr>
          </a:p>
        </p:txBody>
      </p:sp>
      <p:sp>
        <p:nvSpPr>
          <p:cNvPr id="80" name="Oval 14"/>
          <p:cNvSpPr>
            <a:spLocks noChangeArrowheads="1"/>
          </p:cNvSpPr>
          <p:nvPr>
            <p:custDataLst>
              <p:tags r:id="rId4"/>
            </p:custDataLst>
          </p:nvPr>
        </p:nvSpPr>
        <p:spPr bwMode="gray">
          <a:xfrm>
            <a:off x="4719879" y="3129897"/>
            <a:ext cx="208595" cy="22055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7</a:t>
            </a:r>
          </a:p>
        </p:txBody>
      </p:sp>
      <p:sp>
        <p:nvSpPr>
          <p:cNvPr id="83" name="Rectangle 5"/>
          <p:cNvSpPr>
            <a:spLocks noChangeArrowheads="1"/>
          </p:cNvSpPr>
          <p:nvPr/>
        </p:nvSpPr>
        <p:spPr bwMode="gray">
          <a:xfrm>
            <a:off x="5635953" y="3638086"/>
            <a:ext cx="3007825"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Certificates for earned CME/CE Credits</a:t>
            </a:r>
            <a:endParaRPr lang="en-US" sz="1500" dirty="0">
              <a:latin typeface="+mn-lt"/>
            </a:endParaRPr>
          </a:p>
        </p:txBody>
      </p:sp>
      <p:grpSp>
        <p:nvGrpSpPr>
          <p:cNvPr id="7" name="Group 6"/>
          <p:cNvGrpSpPr/>
          <p:nvPr/>
        </p:nvGrpSpPr>
        <p:grpSpPr>
          <a:xfrm>
            <a:off x="5405677" y="5180614"/>
            <a:ext cx="3360616" cy="405538"/>
            <a:chOff x="5405677" y="3574292"/>
            <a:chExt cx="3360616" cy="405538"/>
          </a:xfrm>
        </p:grpSpPr>
        <p:sp>
          <p:nvSpPr>
            <p:cNvPr id="86" name="Rectangle 10"/>
            <p:cNvSpPr>
              <a:spLocks noChangeArrowheads="1"/>
            </p:cNvSpPr>
            <p:nvPr/>
          </p:nvSpPr>
          <p:spPr bwMode="gray">
            <a:xfrm>
              <a:off x="5483437" y="3574292"/>
              <a:ext cx="3282856" cy="405538"/>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87" name="Rectangle 11"/>
            <p:cNvSpPr>
              <a:spLocks noChangeArrowheads="1"/>
            </p:cNvSpPr>
            <p:nvPr/>
          </p:nvSpPr>
          <p:spPr bwMode="gray">
            <a:xfrm>
              <a:off x="5635953" y="3631144"/>
              <a:ext cx="3007825"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Accruing CME/CE Credits</a:t>
              </a:r>
              <a:endParaRPr lang="en-US" sz="1500" dirty="0">
                <a:latin typeface="+mn-lt"/>
              </a:endParaRPr>
            </a:p>
          </p:txBody>
        </p:sp>
        <p:sp>
          <p:nvSpPr>
            <p:cNvPr id="88" name="Oval 14"/>
            <p:cNvSpPr>
              <a:spLocks noChangeArrowheads="1"/>
            </p:cNvSpPr>
            <p:nvPr>
              <p:custDataLst>
                <p:tags r:id="rId8"/>
              </p:custDataLst>
            </p:nvPr>
          </p:nvSpPr>
          <p:spPr bwMode="gray">
            <a:xfrm>
              <a:off x="5405677" y="3671689"/>
              <a:ext cx="173409" cy="197149"/>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d</a:t>
              </a:r>
            </a:p>
          </p:txBody>
        </p:sp>
      </p:grpSp>
      <p:sp>
        <p:nvSpPr>
          <p:cNvPr id="82" name="Rectangle 4"/>
          <p:cNvSpPr>
            <a:spLocks noChangeArrowheads="1"/>
          </p:cNvSpPr>
          <p:nvPr/>
        </p:nvSpPr>
        <p:spPr bwMode="gray">
          <a:xfrm>
            <a:off x="5483437" y="3581234"/>
            <a:ext cx="3282856" cy="405538"/>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89" name="Oval 15"/>
          <p:cNvSpPr>
            <a:spLocks noChangeArrowheads="1"/>
          </p:cNvSpPr>
          <p:nvPr>
            <p:custDataLst>
              <p:tags r:id="rId5"/>
            </p:custDataLst>
          </p:nvPr>
        </p:nvSpPr>
        <p:spPr bwMode="gray">
          <a:xfrm>
            <a:off x="5405677" y="3678632"/>
            <a:ext cx="173409" cy="197149"/>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a</a:t>
            </a:r>
          </a:p>
        </p:txBody>
      </p:sp>
      <p:grpSp>
        <p:nvGrpSpPr>
          <p:cNvPr id="4" name="Group 3"/>
          <p:cNvGrpSpPr/>
          <p:nvPr/>
        </p:nvGrpSpPr>
        <p:grpSpPr>
          <a:xfrm>
            <a:off x="5405677" y="4087208"/>
            <a:ext cx="3360616" cy="405538"/>
            <a:chOff x="5405677" y="5133185"/>
            <a:chExt cx="3360616" cy="405538"/>
          </a:xfrm>
        </p:grpSpPr>
        <p:sp>
          <p:nvSpPr>
            <p:cNvPr id="84" name="Rectangle 7"/>
            <p:cNvSpPr>
              <a:spLocks noChangeArrowheads="1"/>
            </p:cNvSpPr>
            <p:nvPr/>
          </p:nvSpPr>
          <p:spPr bwMode="gray">
            <a:xfrm>
              <a:off x="5483437" y="5133185"/>
              <a:ext cx="3282856" cy="405538"/>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85" name="Rectangle 8"/>
            <p:cNvSpPr>
              <a:spLocks noChangeArrowheads="1"/>
            </p:cNvSpPr>
            <p:nvPr/>
          </p:nvSpPr>
          <p:spPr bwMode="gray">
            <a:xfrm>
              <a:off x="5635953" y="5190036"/>
              <a:ext cx="3007825"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Memorandum of Completions</a:t>
              </a:r>
              <a:endParaRPr lang="en-US" sz="1500" dirty="0">
                <a:latin typeface="+mn-lt"/>
              </a:endParaRPr>
            </a:p>
          </p:txBody>
        </p:sp>
        <p:sp>
          <p:nvSpPr>
            <p:cNvPr id="90" name="Oval 16"/>
            <p:cNvSpPr>
              <a:spLocks noChangeArrowheads="1"/>
            </p:cNvSpPr>
            <p:nvPr>
              <p:custDataLst>
                <p:tags r:id="rId7"/>
              </p:custDataLst>
            </p:nvPr>
          </p:nvSpPr>
          <p:spPr bwMode="gray">
            <a:xfrm>
              <a:off x="5405677" y="5230583"/>
              <a:ext cx="173409" cy="197149"/>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b</a:t>
              </a:r>
            </a:p>
          </p:txBody>
        </p:sp>
      </p:grpSp>
      <p:grpSp>
        <p:nvGrpSpPr>
          <p:cNvPr id="73" name="Group 72"/>
          <p:cNvGrpSpPr/>
          <p:nvPr/>
        </p:nvGrpSpPr>
        <p:grpSpPr>
          <a:xfrm>
            <a:off x="5430002" y="4616615"/>
            <a:ext cx="3360616" cy="461665"/>
            <a:chOff x="5405677" y="5126005"/>
            <a:chExt cx="3360616" cy="461665"/>
          </a:xfrm>
        </p:grpSpPr>
        <p:sp>
          <p:nvSpPr>
            <p:cNvPr id="74" name="Rectangle 7"/>
            <p:cNvSpPr>
              <a:spLocks noChangeArrowheads="1"/>
            </p:cNvSpPr>
            <p:nvPr/>
          </p:nvSpPr>
          <p:spPr bwMode="gray">
            <a:xfrm>
              <a:off x="5483437" y="5133185"/>
              <a:ext cx="3282856" cy="405538"/>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75" name="Rectangle 8"/>
            <p:cNvSpPr>
              <a:spLocks noChangeArrowheads="1"/>
            </p:cNvSpPr>
            <p:nvPr/>
          </p:nvSpPr>
          <p:spPr bwMode="gray">
            <a:xfrm>
              <a:off x="5625281" y="5126005"/>
              <a:ext cx="3007825" cy="46166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Certificates vs. </a:t>
              </a:r>
            </a:p>
            <a:p>
              <a:r>
                <a:rPr lang="en-GB" sz="1500" dirty="0" smtClean="0">
                  <a:latin typeface="+mn-lt"/>
                </a:rPr>
                <a:t>Memorandum of Completion</a:t>
              </a:r>
              <a:endParaRPr lang="en-US" sz="1500" dirty="0">
                <a:latin typeface="+mn-lt"/>
              </a:endParaRPr>
            </a:p>
          </p:txBody>
        </p:sp>
        <p:sp>
          <p:nvSpPr>
            <p:cNvPr id="76" name="Oval 16"/>
            <p:cNvSpPr>
              <a:spLocks noChangeArrowheads="1"/>
            </p:cNvSpPr>
            <p:nvPr>
              <p:custDataLst>
                <p:tags r:id="rId6"/>
              </p:custDataLst>
            </p:nvPr>
          </p:nvSpPr>
          <p:spPr bwMode="gray">
            <a:xfrm>
              <a:off x="5405677" y="5230583"/>
              <a:ext cx="173409" cy="197149"/>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c</a:t>
              </a:r>
            </a:p>
          </p:txBody>
        </p:sp>
      </p:grpSp>
      <p:sp>
        <p:nvSpPr>
          <p:cNvPr id="81" name="Rectangle 11"/>
          <p:cNvSpPr>
            <a:spLocks noChangeArrowheads="1"/>
          </p:cNvSpPr>
          <p:nvPr/>
        </p:nvSpPr>
        <p:spPr bwMode="gray">
          <a:xfrm>
            <a:off x="5651387" y="3683927"/>
            <a:ext cx="3007825"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Certificates</a:t>
            </a:r>
            <a:endParaRPr lang="en-GB" sz="1500" dirty="0">
              <a:latin typeface="+mn-lt"/>
            </a:endParaRPr>
          </a:p>
        </p:txBody>
      </p:sp>
    </p:spTree>
    <p:extLst>
      <p:ext uri="{BB962C8B-B14F-4D97-AF65-F5344CB8AC3E}">
        <p14:creationId xmlns:p14="http://schemas.microsoft.com/office/powerpoint/2010/main" val="16230131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t>
            </a:r>
            <a:r>
              <a:rPr lang="en-US" dirty="0" smtClean="0"/>
              <a:t>he </a:t>
            </a:r>
            <a:r>
              <a:rPr lang="en-US" dirty="0"/>
              <a:t>Personal Proficiency </a:t>
            </a:r>
            <a:r>
              <a:rPr lang="en-US" dirty="0" smtClean="0"/>
              <a:t>Module</a:t>
            </a:r>
            <a:br>
              <a:rPr lang="en-US" dirty="0" smtClean="0"/>
            </a:br>
            <a:r>
              <a:rPr lang="en-US" i="1" dirty="0" smtClean="0"/>
              <a:t>Scoring</a:t>
            </a:r>
            <a:endParaRPr lang="en-US" i="1" dirty="0"/>
          </a:p>
        </p:txBody>
      </p:sp>
      <p:cxnSp>
        <p:nvCxnSpPr>
          <p:cNvPr id="23" name="Straight Connector 22"/>
          <p:cNvCxnSpPr/>
          <p:nvPr/>
        </p:nvCxnSpPr>
        <p:spPr>
          <a:xfrm>
            <a:off x="-76200" y="5238793"/>
            <a:ext cx="922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122910" y="1126571"/>
            <a:ext cx="5425447" cy="2917337"/>
            <a:chOff x="1263182" y="1715311"/>
            <a:chExt cx="6531302" cy="2695123"/>
          </a:xfrm>
        </p:grpSpPr>
        <p:sp>
          <p:nvSpPr>
            <p:cNvPr id="26" name="Rectangle 4"/>
            <p:cNvSpPr>
              <a:spLocks noChangeArrowheads="1"/>
            </p:cNvSpPr>
            <p:nvPr/>
          </p:nvSpPr>
          <p:spPr bwMode="gray">
            <a:xfrm>
              <a:off x="1414308" y="2578634"/>
              <a:ext cx="6380176" cy="827427"/>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27" name="Rectangle 5"/>
            <p:cNvSpPr>
              <a:spLocks noChangeArrowheads="1"/>
            </p:cNvSpPr>
            <p:nvPr/>
          </p:nvSpPr>
          <p:spPr bwMode="gray">
            <a:xfrm>
              <a:off x="1710721" y="2663490"/>
              <a:ext cx="5845660" cy="738664"/>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dirty="0" smtClean="0">
                  <a:latin typeface="+mn-lt"/>
                </a:rPr>
                <a:t>Knowledge Questions</a:t>
              </a:r>
              <a:r>
                <a:rPr lang="en-GB" dirty="0">
                  <a:latin typeface="+mn-lt"/>
                </a:rPr>
                <a:t> </a:t>
              </a:r>
              <a:r>
                <a:rPr lang="en-GB" dirty="0" smtClean="0">
                  <a:latin typeface="+mn-lt"/>
                </a:rPr>
                <a:t>have </a:t>
              </a:r>
              <a:r>
                <a:rPr lang="en-GB" dirty="0">
                  <a:latin typeface="+mn-lt"/>
                </a:rPr>
                <a:t>a clear, correct answer, and </a:t>
              </a:r>
              <a:r>
                <a:rPr lang="en-GB" dirty="0" smtClean="0">
                  <a:latin typeface="+mn-lt"/>
                </a:rPr>
                <a:t>are </a:t>
              </a:r>
              <a:r>
                <a:rPr lang="en-GB" dirty="0">
                  <a:latin typeface="+mn-lt"/>
                </a:rPr>
                <a:t>scored traditionally. Users do not receive credit for an incorrect answer and receive full credit for each correct answer.</a:t>
              </a:r>
              <a:endParaRPr lang="en-US" dirty="0">
                <a:latin typeface="+mn-lt"/>
              </a:endParaRPr>
            </a:p>
          </p:txBody>
        </p:sp>
        <p:sp>
          <p:nvSpPr>
            <p:cNvPr id="28" name="Rectangle 7"/>
            <p:cNvSpPr>
              <a:spLocks noChangeArrowheads="1"/>
            </p:cNvSpPr>
            <p:nvPr/>
          </p:nvSpPr>
          <p:spPr bwMode="gray">
            <a:xfrm>
              <a:off x="1414308" y="3574583"/>
              <a:ext cx="6380176" cy="8358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29" name="Rectangle 8"/>
            <p:cNvSpPr>
              <a:spLocks noChangeArrowheads="1"/>
            </p:cNvSpPr>
            <p:nvPr/>
          </p:nvSpPr>
          <p:spPr bwMode="gray">
            <a:xfrm>
              <a:off x="1710721" y="3617183"/>
              <a:ext cx="5845660" cy="436049"/>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dirty="0" smtClean="0">
                  <a:latin typeface="+mn-lt"/>
                </a:rPr>
                <a:t>Judgement Questions</a:t>
              </a:r>
              <a:r>
                <a:rPr lang="en-GB" dirty="0">
                  <a:latin typeface="+mn-lt"/>
                </a:rPr>
                <a:t> </a:t>
              </a:r>
              <a:r>
                <a:rPr lang="en-GB" dirty="0" smtClean="0">
                  <a:latin typeface="+mn-lt"/>
                </a:rPr>
                <a:t>provide an </a:t>
              </a:r>
              <a:r>
                <a:rPr lang="en-GB" dirty="0">
                  <a:latin typeface="+mn-lt"/>
                </a:rPr>
                <a:t>o</a:t>
              </a:r>
              <a:r>
                <a:rPr lang="en-GB" dirty="0" smtClean="0">
                  <a:latin typeface="+mn-lt"/>
                </a:rPr>
                <a:t>pportunity to earn partial or full credit for aligning with subject </a:t>
              </a:r>
              <a:r>
                <a:rPr lang="en-GB" dirty="0">
                  <a:latin typeface="+mn-lt"/>
                </a:rPr>
                <a:t>matter expert’s</a:t>
              </a:r>
              <a:r>
                <a:rPr lang="en-GB" baseline="30000" dirty="0">
                  <a:latin typeface="+mn-lt"/>
                </a:rPr>
                <a:t>1</a:t>
              </a:r>
              <a:r>
                <a:rPr lang="en-GB" dirty="0">
                  <a:latin typeface="+mn-lt"/>
                </a:rPr>
                <a:t> </a:t>
              </a:r>
              <a:r>
                <a:rPr lang="en-GB" dirty="0" smtClean="0">
                  <a:latin typeface="+mn-lt"/>
                </a:rPr>
                <a:t>modal response</a:t>
              </a:r>
              <a:endParaRPr lang="en-US" dirty="0">
                <a:latin typeface="+mn-lt"/>
              </a:endParaRPr>
            </a:p>
          </p:txBody>
        </p:sp>
        <p:sp>
          <p:nvSpPr>
            <p:cNvPr id="30" name="Rectangle 10"/>
            <p:cNvSpPr>
              <a:spLocks noChangeArrowheads="1"/>
            </p:cNvSpPr>
            <p:nvPr/>
          </p:nvSpPr>
          <p:spPr bwMode="gray">
            <a:xfrm>
              <a:off x="1414308" y="1715311"/>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31" name="Rectangle 11"/>
            <p:cNvSpPr>
              <a:spLocks noChangeArrowheads="1"/>
            </p:cNvSpPr>
            <p:nvPr/>
          </p:nvSpPr>
          <p:spPr bwMode="gray">
            <a:xfrm>
              <a:off x="1710721" y="1812496"/>
              <a:ext cx="5845660" cy="49244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dirty="0" smtClean="0">
                  <a:latin typeface="+mn-lt"/>
                </a:rPr>
                <a:t>Scoring of the PPM is different based on the type of question, knowledge or judgment</a:t>
              </a:r>
              <a:endParaRPr lang="en-US" dirty="0">
                <a:latin typeface="+mn-lt"/>
              </a:endParaRPr>
            </a:p>
          </p:txBody>
        </p:sp>
        <p:sp>
          <p:nvSpPr>
            <p:cNvPr id="32" name="Oval 14"/>
            <p:cNvSpPr>
              <a:spLocks noChangeArrowheads="1"/>
            </p:cNvSpPr>
            <p:nvPr>
              <p:custDataLst>
                <p:tags r:id="rId1"/>
              </p:custDataLst>
            </p:nvPr>
          </p:nvSpPr>
          <p:spPr bwMode="gray">
            <a:xfrm>
              <a:off x="1263182" y="1881808"/>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endParaRPr lang="en-US" sz="2200" b="1" dirty="0">
                <a:solidFill>
                  <a:schemeClr val="bg1"/>
                </a:solidFill>
              </a:endParaRPr>
            </a:p>
          </p:txBody>
        </p:sp>
        <p:sp>
          <p:nvSpPr>
            <p:cNvPr id="33" name="Oval 15"/>
            <p:cNvSpPr>
              <a:spLocks noChangeArrowheads="1"/>
            </p:cNvSpPr>
            <p:nvPr>
              <p:custDataLst>
                <p:tags r:id="rId2"/>
              </p:custDataLst>
            </p:nvPr>
          </p:nvSpPr>
          <p:spPr bwMode="gray">
            <a:xfrm>
              <a:off x="1263182" y="2745132"/>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endParaRPr lang="en-US" sz="2200" b="1" dirty="0">
                <a:solidFill>
                  <a:schemeClr val="bg1"/>
                </a:solidFill>
              </a:endParaRPr>
            </a:p>
          </p:txBody>
        </p:sp>
        <p:sp>
          <p:nvSpPr>
            <p:cNvPr id="34" name="Oval 16"/>
            <p:cNvSpPr>
              <a:spLocks noChangeArrowheads="1"/>
            </p:cNvSpPr>
            <p:nvPr>
              <p:custDataLst>
                <p:tags r:id="rId3"/>
              </p:custDataLst>
            </p:nvPr>
          </p:nvSpPr>
          <p:spPr bwMode="gray">
            <a:xfrm>
              <a:off x="1263182" y="3741081"/>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endParaRPr lang="en-US" sz="2200" b="1" dirty="0">
                <a:solidFill>
                  <a:schemeClr val="bg1"/>
                </a:solidFill>
              </a:endParaRPr>
            </a:p>
          </p:txBody>
        </p:sp>
      </p:grpSp>
      <p:sp>
        <p:nvSpPr>
          <p:cNvPr id="22" name="Text Placeholder 21"/>
          <p:cNvSpPr>
            <a:spLocks noGrp="1"/>
          </p:cNvSpPr>
          <p:nvPr>
            <p:ph type="body" sz="quarter" idx="10"/>
          </p:nvPr>
        </p:nvSpPr>
        <p:spPr/>
        <p:txBody>
          <a:bodyPr/>
          <a:lstStyle/>
          <a:p>
            <a:r>
              <a:rPr lang="en-US" sz="800" dirty="0" smtClean="0"/>
              <a:t>1. Advanced </a:t>
            </a:r>
            <a:r>
              <a:rPr lang="en-US" sz="800" dirty="0"/>
              <a:t>Practice Strategies (APS) partners with a panel of Nurse and Physician medical experts who are selected based on their healthcare experience and academic profiles and </a:t>
            </a:r>
            <a:r>
              <a:rPr lang="en-US" sz="800" dirty="0" smtClean="0"/>
              <a:t>are: nationally </a:t>
            </a:r>
            <a:r>
              <a:rPr lang="en-US" sz="800" dirty="0"/>
              <a:t>or regionally </a:t>
            </a:r>
            <a:r>
              <a:rPr lang="en-US" sz="800" dirty="0" smtClean="0"/>
              <a:t>recognized, OB </a:t>
            </a:r>
            <a:r>
              <a:rPr lang="en-US" sz="800" dirty="0"/>
              <a:t>generalists and MFMs with 10+ years of </a:t>
            </a:r>
            <a:r>
              <a:rPr lang="en-US" sz="800" dirty="0" smtClean="0"/>
              <a:t>experience, from </a:t>
            </a:r>
            <a:r>
              <a:rPr lang="en-US" sz="800" dirty="0"/>
              <a:t>academic medical centers and high-volume community </a:t>
            </a:r>
            <a:r>
              <a:rPr lang="en-US" sz="800" dirty="0" smtClean="0"/>
              <a:t>practices, contributors </a:t>
            </a:r>
            <a:r>
              <a:rPr lang="en-US" sz="800" dirty="0"/>
              <a:t>to academic or clinical </a:t>
            </a:r>
            <a:r>
              <a:rPr lang="en-US" sz="800" dirty="0" smtClean="0"/>
              <a:t>literature, located </a:t>
            </a:r>
            <a:r>
              <a:rPr lang="en-US" sz="800" dirty="0"/>
              <a:t>in different geographic regions</a:t>
            </a:r>
          </a:p>
        </p:txBody>
      </p:sp>
      <p:grpSp>
        <p:nvGrpSpPr>
          <p:cNvPr id="53" name="Group 52"/>
          <p:cNvGrpSpPr/>
          <p:nvPr/>
        </p:nvGrpSpPr>
        <p:grpSpPr>
          <a:xfrm>
            <a:off x="115409" y="4495085"/>
            <a:ext cx="8780622" cy="1480002"/>
            <a:chOff x="177058" y="4852627"/>
            <a:chExt cx="8780622" cy="1480002"/>
          </a:xfrm>
        </p:grpSpPr>
        <p:grpSp>
          <p:nvGrpSpPr>
            <p:cNvPr id="35" name="Group 34"/>
            <p:cNvGrpSpPr/>
            <p:nvPr/>
          </p:nvGrpSpPr>
          <p:grpSpPr>
            <a:xfrm>
              <a:off x="177058" y="4852627"/>
              <a:ext cx="8780622" cy="579662"/>
              <a:chOff x="152400" y="1042969"/>
              <a:chExt cx="8780622" cy="579662"/>
            </a:xfrm>
          </p:grpSpPr>
          <p:sp>
            <p:nvSpPr>
              <p:cNvPr id="36" name="TextBox 35"/>
              <p:cNvSpPr txBox="1"/>
              <p:nvPr/>
            </p:nvSpPr>
            <p:spPr>
              <a:xfrm>
                <a:off x="3957817" y="1042969"/>
                <a:ext cx="1176749" cy="369332"/>
              </a:xfrm>
              <a:prstGeom prst="rect">
                <a:avLst/>
              </a:prstGeom>
              <a:noFill/>
            </p:spPr>
            <p:txBody>
              <a:bodyPr wrap="none" rtlCol="0">
                <a:spAutoFit/>
              </a:bodyPr>
              <a:lstStyle/>
              <a:p>
                <a:r>
                  <a:rPr lang="en-US" b="1" dirty="0" smtClean="0">
                    <a:solidFill>
                      <a:srgbClr val="14A2B2"/>
                    </a:solidFill>
                    <a:latin typeface="Calibri"/>
                  </a:rPr>
                  <a:t>No Impact</a:t>
                </a:r>
                <a:endParaRPr lang="en-US" b="1" dirty="0">
                  <a:solidFill>
                    <a:srgbClr val="14A2B2"/>
                  </a:solidFill>
                  <a:latin typeface="Calibri"/>
                </a:endParaRPr>
              </a:p>
            </p:txBody>
          </p:sp>
          <p:sp>
            <p:nvSpPr>
              <p:cNvPr id="37" name="TextBox 36"/>
              <p:cNvSpPr txBox="1"/>
              <p:nvPr/>
            </p:nvSpPr>
            <p:spPr>
              <a:xfrm>
                <a:off x="2117776" y="1042969"/>
                <a:ext cx="1749197" cy="369332"/>
              </a:xfrm>
              <a:prstGeom prst="rect">
                <a:avLst/>
              </a:prstGeom>
              <a:noFill/>
            </p:spPr>
            <p:txBody>
              <a:bodyPr wrap="none" rtlCol="0">
                <a:spAutoFit/>
              </a:bodyPr>
              <a:lstStyle/>
              <a:p>
                <a:r>
                  <a:rPr lang="en-US" b="1" dirty="0" smtClean="0">
                    <a:solidFill>
                      <a:srgbClr val="14A2B2"/>
                    </a:solidFill>
                    <a:latin typeface="Calibri"/>
                  </a:rPr>
                  <a:t>Could Invalidate</a:t>
                </a:r>
                <a:endParaRPr lang="en-US" b="1" dirty="0">
                  <a:solidFill>
                    <a:srgbClr val="14A2B2"/>
                  </a:solidFill>
                  <a:latin typeface="Calibri"/>
                </a:endParaRPr>
              </a:p>
            </p:txBody>
          </p:sp>
          <p:sp>
            <p:nvSpPr>
              <p:cNvPr id="38" name="TextBox 37"/>
              <p:cNvSpPr txBox="1"/>
              <p:nvPr/>
            </p:nvSpPr>
            <p:spPr>
              <a:xfrm>
                <a:off x="152400" y="1042969"/>
                <a:ext cx="1992853" cy="369332"/>
              </a:xfrm>
              <a:prstGeom prst="rect">
                <a:avLst/>
              </a:prstGeom>
              <a:noFill/>
            </p:spPr>
            <p:txBody>
              <a:bodyPr wrap="none" rtlCol="0">
                <a:spAutoFit/>
              </a:bodyPr>
              <a:lstStyle/>
              <a:p>
                <a:r>
                  <a:rPr lang="en-US" b="1" dirty="0" smtClean="0">
                    <a:solidFill>
                      <a:schemeClr val="accent2"/>
                    </a:solidFill>
                    <a:latin typeface="Calibri"/>
                    <a:cs typeface="Calibri"/>
                  </a:rPr>
                  <a:t>Strongly Invalidate</a:t>
                </a:r>
                <a:endParaRPr lang="en-US" b="1" dirty="0">
                  <a:solidFill>
                    <a:schemeClr val="accent2"/>
                  </a:solidFill>
                  <a:latin typeface="Calibri"/>
                  <a:cs typeface="Calibri"/>
                </a:endParaRPr>
              </a:p>
            </p:txBody>
          </p:sp>
          <p:sp>
            <p:nvSpPr>
              <p:cNvPr id="39" name="TextBox 38"/>
              <p:cNvSpPr txBox="1"/>
              <p:nvPr/>
            </p:nvSpPr>
            <p:spPr>
              <a:xfrm>
                <a:off x="5397366" y="1042969"/>
                <a:ext cx="1554444" cy="369332"/>
              </a:xfrm>
              <a:prstGeom prst="rect">
                <a:avLst/>
              </a:prstGeom>
              <a:noFill/>
            </p:spPr>
            <p:txBody>
              <a:bodyPr wrap="none" rtlCol="0">
                <a:spAutoFit/>
              </a:bodyPr>
              <a:lstStyle/>
              <a:p>
                <a:r>
                  <a:rPr lang="en-US" b="1" dirty="0" smtClean="0">
                    <a:solidFill>
                      <a:srgbClr val="14A2B2"/>
                    </a:solidFill>
                    <a:latin typeface="Calibri"/>
                  </a:rPr>
                  <a:t>Could Support</a:t>
                </a:r>
                <a:endParaRPr lang="en-US" b="1" dirty="0">
                  <a:solidFill>
                    <a:srgbClr val="14A2B2"/>
                  </a:solidFill>
                  <a:latin typeface="Calibri"/>
                </a:endParaRPr>
              </a:p>
            </p:txBody>
          </p:sp>
          <p:sp>
            <p:nvSpPr>
              <p:cNvPr id="40" name="TextBox 39"/>
              <p:cNvSpPr txBox="1"/>
              <p:nvPr/>
            </p:nvSpPr>
            <p:spPr>
              <a:xfrm>
                <a:off x="7042586" y="1042969"/>
                <a:ext cx="1890436" cy="369332"/>
              </a:xfrm>
              <a:prstGeom prst="rect">
                <a:avLst/>
              </a:prstGeom>
              <a:noFill/>
            </p:spPr>
            <p:txBody>
              <a:bodyPr wrap="none" rtlCol="0">
                <a:spAutoFit/>
              </a:bodyPr>
              <a:lstStyle/>
              <a:p>
                <a:r>
                  <a:rPr lang="en-US" b="1" dirty="0" smtClean="0">
                    <a:solidFill>
                      <a:srgbClr val="14A2B2"/>
                    </a:solidFill>
                    <a:latin typeface="Calibri"/>
                  </a:rPr>
                  <a:t>Strongly Supports</a:t>
                </a:r>
                <a:endParaRPr lang="en-US" b="1" dirty="0">
                  <a:solidFill>
                    <a:srgbClr val="14A2B2"/>
                  </a:solidFill>
                  <a:latin typeface="Calibri"/>
                </a:endParaRPr>
              </a:p>
            </p:txBody>
          </p:sp>
          <p:sp>
            <p:nvSpPr>
              <p:cNvPr id="41" name="Rectangle 40"/>
              <p:cNvSpPr/>
              <p:nvPr/>
            </p:nvSpPr>
            <p:spPr>
              <a:xfrm>
                <a:off x="547375" y="1533985"/>
                <a:ext cx="8057415" cy="70917"/>
              </a:xfrm>
              <a:prstGeom prst="rect">
                <a:avLst/>
              </a:prstGeom>
              <a:solidFill>
                <a:schemeClr val="tx2">
                  <a:lumMod val="60000"/>
                  <a:lumOff val="40000"/>
                </a:schemeClr>
              </a:solidFill>
              <a:ln w="19050"/>
              <a:effectLst>
                <a:outerShdw blurRad="63500" sx="102000" sy="102000" algn="c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p>
            </p:txBody>
          </p:sp>
          <p:sp>
            <p:nvSpPr>
              <p:cNvPr id="42" name="Oval 41"/>
              <p:cNvSpPr/>
              <p:nvPr/>
            </p:nvSpPr>
            <p:spPr>
              <a:xfrm>
                <a:off x="1167176" y="1516256"/>
                <a:ext cx="139455" cy="106375"/>
              </a:xfrm>
              <a:prstGeom prst="ellipse">
                <a:avLst/>
              </a:prstGeom>
              <a:solidFill>
                <a:schemeClr val="tx2">
                  <a:lumMod val="60000"/>
                  <a:lumOff val="40000"/>
                </a:schemeClr>
              </a:solidFill>
              <a:ln w="19050"/>
              <a:effectLst>
                <a:outerShdw blurRad="63500" sx="102000" sy="102000" algn="c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p>
            </p:txBody>
          </p:sp>
          <p:sp>
            <p:nvSpPr>
              <p:cNvPr id="43" name="Oval 42"/>
              <p:cNvSpPr/>
              <p:nvPr/>
            </p:nvSpPr>
            <p:spPr>
              <a:xfrm>
                <a:off x="2824435" y="1516256"/>
                <a:ext cx="139455" cy="106375"/>
              </a:xfrm>
              <a:prstGeom prst="ellipse">
                <a:avLst/>
              </a:prstGeom>
              <a:solidFill>
                <a:schemeClr val="tx2">
                  <a:lumMod val="60000"/>
                  <a:lumOff val="40000"/>
                </a:schemeClr>
              </a:solidFill>
              <a:ln w="19050"/>
              <a:effectLst>
                <a:outerShdw blurRad="63500" sx="102000" sy="102000" algn="c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p>
            </p:txBody>
          </p:sp>
          <p:sp>
            <p:nvSpPr>
              <p:cNvPr id="44" name="Oval 43"/>
              <p:cNvSpPr/>
              <p:nvPr/>
            </p:nvSpPr>
            <p:spPr>
              <a:xfrm>
                <a:off x="4481693" y="1516256"/>
                <a:ext cx="139455" cy="106375"/>
              </a:xfrm>
              <a:prstGeom prst="ellipse">
                <a:avLst/>
              </a:prstGeom>
              <a:solidFill>
                <a:schemeClr val="tx2">
                  <a:lumMod val="60000"/>
                  <a:lumOff val="40000"/>
                </a:schemeClr>
              </a:solidFill>
              <a:ln w="19050"/>
              <a:effectLst>
                <a:outerShdw blurRad="63500" sx="102000" sy="102000" algn="c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p>
            </p:txBody>
          </p:sp>
          <p:sp>
            <p:nvSpPr>
              <p:cNvPr id="45" name="Oval 44"/>
              <p:cNvSpPr/>
              <p:nvPr/>
            </p:nvSpPr>
            <p:spPr>
              <a:xfrm>
                <a:off x="6138951" y="1516256"/>
                <a:ext cx="139455" cy="106375"/>
              </a:xfrm>
              <a:prstGeom prst="ellipse">
                <a:avLst/>
              </a:prstGeom>
              <a:solidFill>
                <a:schemeClr val="tx2">
                  <a:lumMod val="60000"/>
                  <a:lumOff val="40000"/>
                </a:schemeClr>
              </a:solidFill>
              <a:ln w="19050"/>
              <a:effectLst>
                <a:outerShdw blurRad="63500" sx="102000" sy="102000" algn="c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p>
            </p:txBody>
          </p:sp>
          <p:sp>
            <p:nvSpPr>
              <p:cNvPr id="46" name="Oval 45"/>
              <p:cNvSpPr/>
              <p:nvPr/>
            </p:nvSpPr>
            <p:spPr>
              <a:xfrm>
                <a:off x="7796211" y="1516256"/>
                <a:ext cx="139455" cy="106375"/>
              </a:xfrm>
              <a:prstGeom prst="ellipse">
                <a:avLst/>
              </a:prstGeom>
              <a:solidFill>
                <a:schemeClr val="tx2">
                  <a:lumMod val="60000"/>
                  <a:lumOff val="40000"/>
                </a:schemeClr>
              </a:solidFill>
              <a:ln w="19050"/>
              <a:effectLst>
                <a:outerShdw blurRad="63500" sx="102000" sy="102000" algn="c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p>
            </p:txBody>
          </p:sp>
        </p:grpSp>
        <p:sp>
          <p:nvSpPr>
            <p:cNvPr id="47" name="TextBox 46"/>
            <p:cNvSpPr txBox="1"/>
            <p:nvPr/>
          </p:nvSpPr>
          <p:spPr>
            <a:xfrm>
              <a:off x="685779" y="5661640"/>
              <a:ext cx="1133644" cy="646331"/>
            </a:xfrm>
            <a:prstGeom prst="rect">
              <a:avLst/>
            </a:prstGeom>
            <a:noFill/>
          </p:spPr>
          <p:txBody>
            <a:bodyPr wrap="none" rtlCol="0">
              <a:spAutoFit/>
            </a:bodyPr>
            <a:lstStyle/>
            <a:p>
              <a:r>
                <a:rPr lang="en-US" b="1" dirty="0" smtClean="0">
                  <a:solidFill>
                    <a:srgbClr val="14A2B2"/>
                  </a:solidFill>
                  <a:latin typeface="Calibri"/>
                </a:rPr>
                <a:t>4 Experts</a:t>
              </a:r>
            </a:p>
            <a:p>
              <a:r>
                <a:rPr lang="en-US" b="1" dirty="0" smtClean="0">
                  <a:solidFill>
                    <a:srgbClr val="14A2B2"/>
                  </a:solidFill>
                  <a:latin typeface="Calibri"/>
                </a:rPr>
                <a:t>4/6 = 66%</a:t>
              </a:r>
              <a:endParaRPr lang="en-US" b="1" dirty="0">
                <a:solidFill>
                  <a:srgbClr val="14A2B2"/>
                </a:solidFill>
                <a:latin typeface="Calibri"/>
              </a:endParaRPr>
            </a:p>
          </p:txBody>
        </p:sp>
        <p:sp>
          <p:nvSpPr>
            <p:cNvPr id="49" name="TextBox 48"/>
            <p:cNvSpPr txBox="1"/>
            <p:nvPr/>
          </p:nvSpPr>
          <p:spPr>
            <a:xfrm>
              <a:off x="2305568" y="5636982"/>
              <a:ext cx="1256436" cy="646331"/>
            </a:xfrm>
            <a:prstGeom prst="rect">
              <a:avLst/>
            </a:prstGeom>
            <a:noFill/>
          </p:spPr>
          <p:txBody>
            <a:bodyPr wrap="none" rtlCol="0">
              <a:spAutoFit/>
            </a:bodyPr>
            <a:lstStyle/>
            <a:p>
              <a:r>
                <a:rPr lang="en-US" b="1" dirty="0" smtClean="0">
                  <a:solidFill>
                    <a:srgbClr val="14A2B2"/>
                  </a:solidFill>
                  <a:latin typeface="Calibri"/>
                </a:rPr>
                <a:t>6 Experts</a:t>
              </a:r>
            </a:p>
            <a:p>
              <a:r>
                <a:rPr lang="en-US" b="1" dirty="0" smtClean="0">
                  <a:solidFill>
                    <a:srgbClr val="14A2B2"/>
                  </a:solidFill>
                  <a:latin typeface="Calibri"/>
                </a:rPr>
                <a:t>6/6 = 100%</a:t>
              </a:r>
              <a:endParaRPr lang="en-US" b="1" dirty="0">
                <a:solidFill>
                  <a:srgbClr val="14A2B2"/>
                </a:solidFill>
                <a:latin typeface="Calibri"/>
              </a:endParaRPr>
            </a:p>
          </p:txBody>
        </p:sp>
        <p:sp>
          <p:nvSpPr>
            <p:cNvPr id="50" name="TextBox 49"/>
            <p:cNvSpPr txBox="1"/>
            <p:nvPr/>
          </p:nvSpPr>
          <p:spPr>
            <a:xfrm>
              <a:off x="4061292" y="5686298"/>
              <a:ext cx="1192379" cy="646331"/>
            </a:xfrm>
            <a:prstGeom prst="rect">
              <a:avLst/>
            </a:prstGeom>
            <a:noFill/>
          </p:spPr>
          <p:txBody>
            <a:bodyPr wrap="none" rtlCol="0">
              <a:spAutoFit/>
            </a:bodyPr>
            <a:lstStyle/>
            <a:p>
              <a:r>
                <a:rPr lang="en-US" dirty="0">
                  <a:latin typeface="Calibri"/>
                </a:rPr>
                <a:t>0</a:t>
              </a:r>
              <a:r>
                <a:rPr lang="en-US" dirty="0" smtClean="0">
                  <a:latin typeface="Calibri"/>
                </a:rPr>
                <a:t> Experts</a:t>
              </a:r>
            </a:p>
            <a:p>
              <a:r>
                <a:rPr lang="en-US" dirty="0">
                  <a:latin typeface="Calibri"/>
                </a:rPr>
                <a:t>0</a:t>
              </a:r>
              <a:r>
                <a:rPr lang="en-US" dirty="0" smtClean="0">
                  <a:latin typeface="Calibri"/>
                </a:rPr>
                <a:t>/6 = 0%</a:t>
              </a:r>
              <a:endParaRPr lang="en-US" dirty="0">
                <a:latin typeface="Calibri"/>
              </a:endParaRPr>
            </a:p>
          </p:txBody>
        </p:sp>
        <p:sp>
          <p:nvSpPr>
            <p:cNvPr id="51" name="TextBox 50"/>
            <p:cNvSpPr txBox="1"/>
            <p:nvPr/>
          </p:nvSpPr>
          <p:spPr>
            <a:xfrm>
              <a:off x="5713333" y="5673969"/>
              <a:ext cx="1192379" cy="646331"/>
            </a:xfrm>
            <a:prstGeom prst="rect">
              <a:avLst/>
            </a:prstGeom>
            <a:noFill/>
          </p:spPr>
          <p:txBody>
            <a:bodyPr wrap="none" rtlCol="0">
              <a:spAutoFit/>
            </a:bodyPr>
            <a:lstStyle/>
            <a:p>
              <a:r>
                <a:rPr lang="en-US" dirty="0">
                  <a:latin typeface="Calibri"/>
                </a:rPr>
                <a:t>0</a:t>
              </a:r>
              <a:r>
                <a:rPr lang="en-US" dirty="0" smtClean="0">
                  <a:latin typeface="Calibri"/>
                </a:rPr>
                <a:t> Experts</a:t>
              </a:r>
            </a:p>
            <a:p>
              <a:r>
                <a:rPr lang="en-US" dirty="0">
                  <a:latin typeface="Calibri"/>
                </a:rPr>
                <a:t>0</a:t>
              </a:r>
              <a:r>
                <a:rPr lang="en-US" dirty="0" smtClean="0">
                  <a:latin typeface="Calibri"/>
                </a:rPr>
                <a:t>/6 = 0%</a:t>
              </a:r>
              <a:endParaRPr lang="en-US" dirty="0">
                <a:latin typeface="Calibri"/>
              </a:endParaRPr>
            </a:p>
          </p:txBody>
        </p:sp>
        <p:sp>
          <p:nvSpPr>
            <p:cNvPr id="52" name="TextBox 51"/>
            <p:cNvSpPr txBox="1"/>
            <p:nvPr/>
          </p:nvSpPr>
          <p:spPr>
            <a:xfrm>
              <a:off x="7371508" y="5649311"/>
              <a:ext cx="1192379" cy="646331"/>
            </a:xfrm>
            <a:prstGeom prst="rect">
              <a:avLst/>
            </a:prstGeom>
            <a:noFill/>
          </p:spPr>
          <p:txBody>
            <a:bodyPr wrap="none" rtlCol="0">
              <a:spAutoFit/>
            </a:bodyPr>
            <a:lstStyle/>
            <a:p>
              <a:r>
                <a:rPr lang="en-US" dirty="0">
                  <a:latin typeface="Calibri"/>
                </a:rPr>
                <a:t>0</a:t>
              </a:r>
              <a:r>
                <a:rPr lang="en-US" dirty="0" smtClean="0">
                  <a:latin typeface="Calibri"/>
                </a:rPr>
                <a:t> Experts</a:t>
              </a:r>
            </a:p>
            <a:p>
              <a:r>
                <a:rPr lang="en-US" dirty="0">
                  <a:latin typeface="Calibri"/>
                </a:rPr>
                <a:t>0</a:t>
              </a:r>
              <a:r>
                <a:rPr lang="en-US" dirty="0" smtClean="0">
                  <a:latin typeface="Calibri"/>
                </a:rPr>
                <a:t>/6 = 0%</a:t>
              </a:r>
              <a:endParaRPr lang="en-US" dirty="0">
                <a:latin typeface="Calibri"/>
              </a:endParaRPr>
            </a:p>
          </p:txBody>
        </p:sp>
      </p:grpSp>
      <p:grpSp>
        <p:nvGrpSpPr>
          <p:cNvPr id="54" name="Group 53"/>
          <p:cNvGrpSpPr/>
          <p:nvPr/>
        </p:nvGrpSpPr>
        <p:grpSpPr>
          <a:xfrm>
            <a:off x="5745634" y="1085435"/>
            <a:ext cx="3398368" cy="3044775"/>
            <a:chOff x="5735535" y="2502390"/>
            <a:chExt cx="3408466" cy="2046200"/>
          </a:xfrm>
        </p:grpSpPr>
        <p:grpSp>
          <p:nvGrpSpPr>
            <p:cNvPr id="55" name="Group 54"/>
            <p:cNvGrpSpPr/>
            <p:nvPr/>
          </p:nvGrpSpPr>
          <p:grpSpPr>
            <a:xfrm>
              <a:off x="5760265" y="2502390"/>
              <a:ext cx="3383735" cy="2004839"/>
              <a:chOff x="5760265" y="739669"/>
              <a:chExt cx="3383735" cy="5349849"/>
            </a:xfrm>
          </p:grpSpPr>
          <p:sp>
            <p:nvSpPr>
              <p:cNvPr id="57" name="Rectangle 56"/>
              <p:cNvSpPr/>
              <p:nvPr userDrawn="1"/>
            </p:nvSpPr>
            <p:spPr>
              <a:xfrm>
                <a:off x="5970494" y="739669"/>
                <a:ext cx="3173506" cy="5349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p:nvPr userDrawn="1"/>
            </p:nvCxnSpPr>
            <p:spPr>
              <a:xfrm flipV="1">
                <a:off x="5760265" y="744624"/>
                <a:ext cx="3383734" cy="1628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56" name="Text Placeholder 18"/>
            <p:cNvSpPr txBox="1">
              <a:spLocks/>
            </p:cNvSpPr>
            <p:nvPr/>
          </p:nvSpPr>
          <p:spPr>
            <a:xfrm>
              <a:off x="5735535" y="2507338"/>
              <a:ext cx="3408466" cy="2041252"/>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US" sz="1600" dirty="0" smtClean="0"/>
                <a:t>Example: If a question is given to a panel of 10 experts and 6 of the experts respond to the judgment question as “could invalidate, then these 6 experts become the majority. If you respond to the question as “could invalidate”, then you earn 100% of the credit. The remaining 4 experts also respond as “strongly invalidates”. The majority (6 experts) becomes the denominator. If you align with the 4 experts you earn 66% of the credit. </a:t>
              </a:r>
              <a:endParaRPr lang="en-US" sz="1600" dirty="0"/>
            </a:p>
          </p:txBody>
        </p:sp>
      </p:grpSp>
    </p:spTree>
    <p:extLst>
      <p:ext uri="{BB962C8B-B14F-4D97-AF65-F5344CB8AC3E}">
        <p14:creationId xmlns:p14="http://schemas.microsoft.com/office/powerpoint/2010/main" val="3493853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t>
            </a:r>
            <a:r>
              <a:rPr lang="en-US" dirty="0" smtClean="0"/>
              <a:t>he </a:t>
            </a:r>
            <a:r>
              <a:rPr lang="en-US" dirty="0"/>
              <a:t>Personal Proficiency </a:t>
            </a:r>
            <a:r>
              <a:rPr lang="en-US" dirty="0" smtClean="0"/>
              <a:t>Module</a:t>
            </a:r>
            <a:br>
              <a:rPr lang="en-US" dirty="0" smtClean="0"/>
            </a:br>
            <a:r>
              <a:rPr lang="en-US" dirty="0" smtClean="0"/>
              <a:t>Structure &amp; Time Allocation</a:t>
            </a:r>
            <a:endParaRPr lang="en-US" dirty="0"/>
          </a:p>
        </p:txBody>
      </p:sp>
      <p:cxnSp>
        <p:nvCxnSpPr>
          <p:cNvPr id="7" name="Straight Arrow Connector 6"/>
          <p:cNvCxnSpPr/>
          <p:nvPr/>
        </p:nvCxnSpPr>
        <p:spPr>
          <a:xfrm flipV="1">
            <a:off x="2057400" y="3428999"/>
            <a:ext cx="685800" cy="1"/>
          </a:xfrm>
          <a:prstGeom prst="straightConnector1">
            <a:avLst/>
          </a:prstGeom>
          <a:ln w="38100">
            <a:solidFill>
              <a:srgbClr val="99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199291528"/>
              </p:ext>
            </p:extLst>
          </p:nvPr>
        </p:nvGraphicFramePr>
        <p:xfrm>
          <a:off x="338003" y="1573274"/>
          <a:ext cx="8501283" cy="3717482"/>
        </p:xfrm>
        <a:graphic>
          <a:graphicData uri="http://schemas.openxmlformats.org/drawingml/2006/table">
            <a:tbl>
              <a:tblPr firstRow="1" bandRow="1">
                <a:tableStyleId>{00A15C55-8517-42AA-B614-E9B94910E393}</a:tableStyleId>
              </a:tblPr>
              <a:tblGrid>
                <a:gridCol w="2670439"/>
                <a:gridCol w="2747961"/>
                <a:gridCol w="1401311"/>
                <a:gridCol w="1681572"/>
              </a:tblGrid>
              <a:tr h="763358">
                <a:tc>
                  <a:txBody>
                    <a:bodyPr/>
                    <a:lstStyle/>
                    <a:p>
                      <a:pPr algn="ctr"/>
                      <a:r>
                        <a:rPr lang="en-US" dirty="0" smtClean="0"/>
                        <a:t>Subject Area PPM</a:t>
                      </a:r>
                      <a:endParaRPr lang="en-US" b="0" i="0" dirty="0">
                        <a:latin typeface="Calibri"/>
                        <a:cs typeface="Calibri"/>
                      </a:endParaRPr>
                    </a:p>
                  </a:txBody>
                  <a:tcPr anchor="ctr"/>
                </a:tc>
                <a:tc>
                  <a:txBody>
                    <a:bodyPr/>
                    <a:lstStyle/>
                    <a:p>
                      <a:pPr algn="ctr"/>
                      <a:r>
                        <a:rPr lang="en-US" dirty="0" smtClean="0"/>
                        <a:t>Question</a:t>
                      </a:r>
                      <a:r>
                        <a:rPr lang="en-US" baseline="0" dirty="0" smtClean="0"/>
                        <a:t> Type in PPM</a:t>
                      </a:r>
                      <a:endParaRPr lang="en-US" b="0" i="0" dirty="0">
                        <a:latin typeface="Calibri"/>
                        <a:cs typeface="Calibri"/>
                      </a:endParaRPr>
                    </a:p>
                  </a:txBody>
                  <a:tcPr anchor="ctr"/>
                </a:tc>
                <a:tc>
                  <a:txBody>
                    <a:bodyPr/>
                    <a:lstStyle/>
                    <a:p>
                      <a:pPr algn="ctr"/>
                      <a:r>
                        <a:rPr lang="en-US" dirty="0" smtClean="0"/>
                        <a:t>Number of Sections</a:t>
                      </a:r>
                      <a:endParaRPr lang="en-US" b="0" i="0" dirty="0">
                        <a:latin typeface="Calibri"/>
                        <a:cs typeface="Calibri"/>
                      </a:endParaRPr>
                    </a:p>
                  </a:txBody>
                  <a:tcPr anchor="ctr"/>
                </a:tc>
                <a:tc>
                  <a:txBody>
                    <a:bodyPr/>
                    <a:lstStyle/>
                    <a:p>
                      <a:pPr algn="ctr"/>
                      <a:r>
                        <a:rPr lang="en-US" dirty="0" smtClean="0"/>
                        <a:t>Time Allocated to Complete PPM</a:t>
                      </a:r>
                      <a:endParaRPr lang="en-US" b="0" i="0" dirty="0">
                        <a:latin typeface="Calibri"/>
                        <a:cs typeface="Calibri"/>
                      </a:endParaRPr>
                    </a:p>
                  </a:txBody>
                  <a:tcPr anchor="ctr"/>
                </a:tc>
              </a:tr>
              <a:tr h="934361">
                <a:tc>
                  <a:txBody>
                    <a:bodyPr/>
                    <a:lstStyle/>
                    <a:p>
                      <a:r>
                        <a:rPr lang="en-US" dirty="0" smtClean="0"/>
                        <a:t>Fetal Assessment &amp; Monitoring</a:t>
                      </a:r>
                      <a:endParaRPr lang="en-US" dirty="0">
                        <a:latin typeface="Calibri"/>
                        <a:cs typeface="Calibri"/>
                      </a:endParaRPr>
                    </a:p>
                  </a:txBody>
                  <a:tcPr anchor="ctr"/>
                </a:tc>
                <a:tc>
                  <a:txBody>
                    <a:bodyPr/>
                    <a:lstStyle/>
                    <a:p>
                      <a:pPr algn="ctr"/>
                      <a:r>
                        <a:rPr lang="en-US" dirty="0" smtClean="0"/>
                        <a:t>Knowledge</a:t>
                      </a:r>
                      <a:r>
                        <a:rPr lang="en-US" baseline="0" dirty="0" smtClean="0"/>
                        <a:t> &amp; Judgment</a:t>
                      </a:r>
                      <a:endParaRPr lang="en-US" dirty="0">
                        <a:latin typeface="Calibri"/>
                        <a:cs typeface="Calibri"/>
                      </a:endParaRPr>
                    </a:p>
                  </a:txBody>
                  <a:tcPr anchor="ctr"/>
                </a:tc>
                <a:tc>
                  <a:txBody>
                    <a:bodyPr/>
                    <a:lstStyle/>
                    <a:p>
                      <a:pPr algn="ctr"/>
                      <a:r>
                        <a:rPr lang="en-US" dirty="0" smtClean="0"/>
                        <a:t>4</a:t>
                      </a:r>
                      <a:endParaRPr lang="en-US" dirty="0">
                        <a:latin typeface="Calibri"/>
                        <a:cs typeface="Calibri"/>
                      </a:endParaRPr>
                    </a:p>
                  </a:txBody>
                  <a:tcPr anchor="ctr"/>
                </a:tc>
                <a:tc>
                  <a:txBody>
                    <a:bodyPr/>
                    <a:lstStyle/>
                    <a:p>
                      <a:pPr algn="ctr"/>
                      <a:r>
                        <a:rPr lang="en-US" dirty="0" smtClean="0"/>
                        <a:t>2 Hours</a:t>
                      </a:r>
                      <a:endParaRPr lang="en-US" dirty="0" smtClean="0">
                        <a:latin typeface="Calibri"/>
                      </a:endParaRPr>
                    </a:p>
                  </a:txBody>
                  <a:tcPr anchor="ctr"/>
                </a:tc>
              </a:tr>
              <a:tr h="934361">
                <a:tc>
                  <a:txBody>
                    <a:bodyPr/>
                    <a:lstStyle/>
                    <a:p>
                      <a:r>
                        <a:rPr lang="en-US" dirty="0" smtClean="0">
                          <a:latin typeface="Calibri"/>
                          <a:cs typeface="Calibri"/>
                        </a:rPr>
                        <a:t>Obstetrical Hemorrhage</a:t>
                      </a:r>
                      <a:endParaRPr lang="en-US" dirty="0">
                        <a:latin typeface="Calibri"/>
                        <a:cs typeface="Calibri"/>
                      </a:endParaRPr>
                    </a:p>
                  </a:txBody>
                  <a:tcPr anchor="ctr"/>
                </a:tc>
                <a:tc>
                  <a:txBody>
                    <a:bodyPr/>
                    <a:lstStyle/>
                    <a:p>
                      <a:pPr algn="ctr"/>
                      <a:r>
                        <a:rPr lang="en-US" dirty="0" smtClean="0">
                          <a:latin typeface="Calibri"/>
                          <a:cs typeface="Calibri"/>
                        </a:rPr>
                        <a:t>Knowledge &amp; Judgment</a:t>
                      </a:r>
                      <a:endParaRPr lang="en-US" dirty="0">
                        <a:latin typeface="Calibri"/>
                        <a:cs typeface="Calibri"/>
                      </a:endParaRPr>
                    </a:p>
                  </a:txBody>
                  <a:tcPr anchor="ctr"/>
                </a:tc>
                <a:tc>
                  <a:txBody>
                    <a:bodyPr/>
                    <a:lstStyle/>
                    <a:p>
                      <a:pPr algn="ctr"/>
                      <a:r>
                        <a:rPr lang="en-US" dirty="0" smtClean="0">
                          <a:latin typeface="Calibri"/>
                          <a:cs typeface="Calibri"/>
                        </a:rPr>
                        <a:t>2</a:t>
                      </a:r>
                      <a:endParaRPr lang="en-US" dirty="0">
                        <a:latin typeface="Calibri"/>
                        <a:cs typeface="Calibri"/>
                      </a:endParaRPr>
                    </a:p>
                  </a:txBody>
                  <a:tcPr anchor="ctr"/>
                </a:tc>
                <a:tc>
                  <a:txBody>
                    <a:bodyPr/>
                    <a:lstStyle/>
                    <a:p>
                      <a:pPr marL="342900" indent="-342900" algn="ctr">
                        <a:buAutoNum type="arabicPlain" startAt="70"/>
                      </a:pPr>
                      <a:r>
                        <a:rPr lang="en-US" dirty="0" smtClean="0">
                          <a:latin typeface="Calibri"/>
                        </a:rPr>
                        <a:t>Minutes</a:t>
                      </a:r>
                    </a:p>
                  </a:txBody>
                  <a:tcPr anchor="ctr"/>
                </a:tc>
              </a:tr>
              <a:tr h="934361">
                <a:tc>
                  <a:txBody>
                    <a:bodyPr/>
                    <a:lstStyle/>
                    <a:p>
                      <a:r>
                        <a:rPr lang="en-US" dirty="0" smtClean="0">
                          <a:latin typeface="Calibri"/>
                          <a:cs typeface="Calibri"/>
                        </a:rPr>
                        <a:t>Shoulder</a:t>
                      </a:r>
                      <a:r>
                        <a:rPr lang="en-US" baseline="0" dirty="0" smtClean="0">
                          <a:latin typeface="Calibri"/>
                          <a:cs typeface="Calibri"/>
                        </a:rPr>
                        <a:t> Dystocia</a:t>
                      </a:r>
                      <a:endParaRPr lang="en-US" dirty="0">
                        <a:latin typeface="Calibri"/>
                        <a:cs typeface="Calibri"/>
                      </a:endParaRPr>
                    </a:p>
                  </a:txBody>
                  <a:tcPr anchor="ctr"/>
                </a:tc>
                <a:tc>
                  <a:txBody>
                    <a:bodyPr/>
                    <a:lstStyle/>
                    <a:p>
                      <a:pPr algn="ctr"/>
                      <a:r>
                        <a:rPr lang="en-US" dirty="0" smtClean="0">
                          <a:latin typeface="Calibri"/>
                          <a:cs typeface="Calibri"/>
                        </a:rPr>
                        <a:t>Knowledge</a:t>
                      </a:r>
                      <a:endParaRPr lang="en-US" dirty="0">
                        <a:latin typeface="Calibri"/>
                        <a:cs typeface="Calibri"/>
                      </a:endParaRPr>
                    </a:p>
                  </a:txBody>
                  <a:tcPr anchor="ctr"/>
                </a:tc>
                <a:tc>
                  <a:txBody>
                    <a:bodyPr/>
                    <a:lstStyle/>
                    <a:p>
                      <a:pPr algn="ctr"/>
                      <a:r>
                        <a:rPr lang="en-US" dirty="0" smtClean="0">
                          <a:latin typeface="Calibri"/>
                          <a:cs typeface="Calibri"/>
                        </a:rPr>
                        <a:t>2</a:t>
                      </a:r>
                      <a:endParaRPr lang="en-US" dirty="0">
                        <a:latin typeface="Calibri"/>
                        <a:cs typeface="Calibri"/>
                      </a:endParaRPr>
                    </a:p>
                  </a:txBody>
                  <a:tcPr anchor="ctr"/>
                </a:tc>
                <a:tc>
                  <a:txBody>
                    <a:bodyPr/>
                    <a:lstStyle/>
                    <a:p>
                      <a:pPr marL="0" indent="0" algn="ctr">
                        <a:buNone/>
                      </a:pPr>
                      <a:r>
                        <a:rPr lang="en-US" dirty="0" smtClean="0">
                          <a:latin typeface="Calibri"/>
                        </a:rPr>
                        <a:t>50</a:t>
                      </a:r>
                      <a:r>
                        <a:rPr lang="en-US" baseline="0" dirty="0" smtClean="0">
                          <a:latin typeface="Calibri"/>
                        </a:rPr>
                        <a:t> minutes</a:t>
                      </a:r>
                      <a:endParaRPr lang="en-US" dirty="0" smtClean="0">
                        <a:latin typeface="Calibri"/>
                      </a:endParaRPr>
                    </a:p>
                  </a:txBody>
                  <a:tcPr anchor="ctr"/>
                </a:tc>
              </a:tr>
            </a:tbl>
          </a:graphicData>
        </a:graphic>
      </p:graphicFrame>
    </p:spTree>
    <p:extLst>
      <p:ext uri="{BB962C8B-B14F-4D97-AF65-F5344CB8AC3E}">
        <p14:creationId xmlns:p14="http://schemas.microsoft.com/office/powerpoint/2010/main" val="3442998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2" y="1919484"/>
            <a:ext cx="8772939" cy="451406"/>
          </a:xfrm>
        </p:spPr>
        <p:txBody>
          <a:bodyPr/>
          <a:lstStyle/>
          <a:p>
            <a:r>
              <a:rPr lang="en-US" i="1" dirty="0" smtClean="0"/>
              <a:t>GNOSIS LEARNING PATH</a:t>
            </a:r>
            <a:endParaRPr lang="en-US" dirty="0"/>
          </a:p>
        </p:txBody>
      </p:sp>
    </p:spTree>
    <p:extLst>
      <p:ext uri="{BB962C8B-B14F-4D97-AF65-F5344CB8AC3E}">
        <p14:creationId xmlns:p14="http://schemas.microsoft.com/office/powerpoint/2010/main" val="396319985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566" y="179595"/>
            <a:ext cx="7576033" cy="394980"/>
          </a:xfrm>
        </p:spPr>
        <p:txBody>
          <a:bodyPr/>
          <a:lstStyle/>
          <a:p>
            <a:r>
              <a:rPr lang="en-US" dirty="0" smtClean="0">
                <a:latin typeface="Calibri" pitchFamily="34" charset="0"/>
                <a:cs typeface="Calibri" pitchFamily="34" charset="0"/>
              </a:rPr>
              <a:t>GNOSIS</a:t>
            </a:r>
            <a:r>
              <a:rPr lang="en-US" i="1" dirty="0" smtClean="0">
                <a:latin typeface="Calibri" pitchFamily="34" charset="0"/>
                <a:cs typeface="Calibri" pitchFamily="34" charset="0"/>
              </a:rPr>
              <a:t> </a:t>
            </a:r>
            <a:r>
              <a:rPr lang="en-US" dirty="0" smtClean="0">
                <a:latin typeface="Calibri" pitchFamily="34" charset="0"/>
                <a:cs typeface="Calibri" pitchFamily="34" charset="0"/>
              </a:rPr>
              <a:t>Learning </a:t>
            </a:r>
            <a:r>
              <a:rPr lang="en-US" dirty="0">
                <a:latin typeface="Calibri" pitchFamily="34" charset="0"/>
                <a:cs typeface="Calibri" pitchFamily="34" charset="0"/>
              </a:rPr>
              <a:t>Path</a:t>
            </a:r>
            <a:endParaRPr lang="en-US" dirty="0"/>
          </a:p>
        </p:txBody>
      </p:sp>
      <p:pic>
        <p:nvPicPr>
          <p:cNvPr id="3" name="Picture 2" descr="\\APS-FILE01\Users\kganda\Desktop\dashboard-2.png"/>
          <p:cNvPicPr>
            <a:picLocks noChangeAspect="1" noChangeArrowheads="1"/>
          </p:cNvPicPr>
          <p:nvPr/>
        </p:nvPicPr>
        <p:blipFill rotWithShape="1">
          <a:blip r:embed="rId6">
            <a:extLst>
              <a:ext uri="{28A0092B-C50C-407E-A947-70E740481C1C}">
                <a14:useLocalDpi xmlns:a14="http://schemas.microsoft.com/office/drawing/2010/main" val="0"/>
              </a:ext>
            </a:extLst>
          </a:blip>
          <a:srcRect l="6552" t="2542" r="23380" b="16950"/>
          <a:stretch/>
        </p:blipFill>
        <p:spPr bwMode="auto">
          <a:xfrm>
            <a:off x="3963851" y="2413108"/>
            <a:ext cx="5180148" cy="446400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a:off x="4539694" y="3988615"/>
            <a:ext cx="0" cy="2514600"/>
          </a:xfrm>
          <a:prstGeom prst="line">
            <a:avLst/>
          </a:prstGeom>
          <a:ln w="28575" cap="rnd">
            <a:solidFill>
              <a:srgbClr val="F58026"/>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0" y="952687"/>
            <a:ext cx="9144000" cy="1587218"/>
            <a:chOff x="5970494" y="2502390"/>
            <a:chExt cx="3173506" cy="2054486"/>
          </a:xfrm>
        </p:grpSpPr>
        <p:sp>
          <p:nvSpPr>
            <p:cNvPr id="11" name="Text Placeholder 18"/>
            <p:cNvSpPr txBox="1">
              <a:spLocks/>
            </p:cNvSpPr>
            <p:nvPr/>
          </p:nvSpPr>
          <p:spPr>
            <a:xfrm>
              <a:off x="5970495" y="2507338"/>
              <a:ext cx="3173505" cy="2049538"/>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en-US" sz="1600" dirty="0"/>
            </a:p>
          </p:txBody>
        </p:sp>
        <p:grpSp>
          <p:nvGrpSpPr>
            <p:cNvPr id="12" name="Group 11"/>
            <p:cNvGrpSpPr/>
            <p:nvPr/>
          </p:nvGrpSpPr>
          <p:grpSpPr>
            <a:xfrm>
              <a:off x="5970494" y="2502390"/>
              <a:ext cx="3173506" cy="2004839"/>
              <a:chOff x="5970494" y="739669"/>
              <a:chExt cx="3173506" cy="5349849"/>
            </a:xfrm>
          </p:grpSpPr>
          <p:sp>
            <p:nvSpPr>
              <p:cNvPr id="13" name="Rectangle 12"/>
              <p:cNvSpPr/>
              <p:nvPr userDrawn="1"/>
            </p:nvSpPr>
            <p:spPr>
              <a:xfrm>
                <a:off x="5970494" y="739669"/>
                <a:ext cx="3173506" cy="5349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userDrawn="1"/>
            </p:nvCxnSpPr>
            <p:spPr>
              <a:xfrm>
                <a:off x="5970494" y="744620"/>
                <a:ext cx="31735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p:nvSpPr>
        <p:spPr>
          <a:xfrm>
            <a:off x="104344" y="1021440"/>
            <a:ext cx="8909063" cy="1754327"/>
          </a:xfrm>
          <a:prstGeom prst="rect">
            <a:avLst/>
          </a:prstGeom>
        </p:spPr>
        <p:txBody>
          <a:bodyPr wrap="square">
            <a:spAutoFit/>
          </a:bodyPr>
          <a:lstStyle/>
          <a:p>
            <a:r>
              <a:rPr lang="en-US" dirty="0">
                <a:solidFill>
                  <a:srgbClr val="3F3F3F"/>
                </a:solidFill>
              </a:rPr>
              <a:t>The learning path presents relevant course material, prioritized for each clinician’s personal needs. The items on the  learning path are arranged by clinical significance and an individual’s answers to the assessment questions. Areas of greater potential clinical impact, or opportunities to improve knowledge or judgment, appear higher. Areas of lower risk impact, and those that the user already understands well, appear lower</a:t>
            </a:r>
            <a:r>
              <a:rPr lang="en-US" dirty="0" smtClean="0">
                <a:solidFill>
                  <a:srgbClr val="3F3F3F"/>
                </a:solidFill>
              </a:rPr>
              <a:t>.</a:t>
            </a:r>
            <a:endParaRPr lang="en-US" dirty="0">
              <a:solidFill>
                <a:srgbClr val="3F3F3F"/>
              </a:solidFill>
            </a:endParaRPr>
          </a:p>
          <a:p>
            <a:endParaRPr lang="en-US" dirty="0"/>
          </a:p>
        </p:txBody>
      </p:sp>
      <p:grpSp>
        <p:nvGrpSpPr>
          <p:cNvPr id="15" name="Group 14"/>
          <p:cNvGrpSpPr/>
          <p:nvPr/>
        </p:nvGrpSpPr>
        <p:grpSpPr>
          <a:xfrm>
            <a:off x="143394" y="2857393"/>
            <a:ext cx="3738517" cy="2753729"/>
            <a:chOff x="1263182" y="1715311"/>
            <a:chExt cx="6531302" cy="2494609"/>
          </a:xfrm>
        </p:grpSpPr>
        <p:sp>
          <p:nvSpPr>
            <p:cNvPr id="16" name="Rectangle 4"/>
            <p:cNvSpPr>
              <a:spLocks noChangeArrowheads="1"/>
            </p:cNvSpPr>
            <p:nvPr/>
          </p:nvSpPr>
          <p:spPr bwMode="gray">
            <a:xfrm>
              <a:off x="1414308" y="2578634"/>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7" name="Rectangle 5"/>
            <p:cNvSpPr>
              <a:spLocks noChangeArrowheads="1"/>
            </p:cNvSpPr>
            <p:nvPr/>
          </p:nvSpPr>
          <p:spPr bwMode="gray">
            <a:xfrm>
              <a:off x="1920097" y="2675819"/>
              <a:ext cx="5636284" cy="22305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endParaRPr lang="en-US" dirty="0">
                <a:latin typeface="+mn-lt"/>
              </a:endParaRPr>
            </a:p>
          </p:txBody>
        </p:sp>
        <p:sp>
          <p:nvSpPr>
            <p:cNvPr id="18" name="Rectangle 7"/>
            <p:cNvSpPr>
              <a:spLocks noChangeArrowheads="1"/>
            </p:cNvSpPr>
            <p:nvPr/>
          </p:nvSpPr>
          <p:spPr bwMode="gray">
            <a:xfrm>
              <a:off x="1414308" y="3443578"/>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9" name="Rectangle 8"/>
            <p:cNvSpPr>
              <a:spLocks noChangeArrowheads="1"/>
            </p:cNvSpPr>
            <p:nvPr/>
          </p:nvSpPr>
          <p:spPr bwMode="gray">
            <a:xfrm>
              <a:off x="1993755" y="3540763"/>
              <a:ext cx="5562624" cy="669157"/>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dirty="0">
                  <a:latin typeface="+mn-lt"/>
                </a:rPr>
                <a:t>As content is completed it will move to the bottom of the Learning Path and </a:t>
              </a:r>
              <a:r>
                <a:rPr lang="en-US" dirty="0" smtClean="0">
                  <a:latin typeface="+mn-lt"/>
                </a:rPr>
                <a:t>become gray</a:t>
              </a:r>
              <a:endParaRPr lang="en-US" dirty="0">
                <a:latin typeface="+mn-lt"/>
              </a:endParaRPr>
            </a:p>
          </p:txBody>
        </p:sp>
        <p:sp>
          <p:nvSpPr>
            <p:cNvPr id="20" name="Rectangle 10"/>
            <p:cNvSpPr>
              <a:spLocks noChangeArrowheads="1"/>
            </p:cNvSpPr>
            <p:nvPr/>
          </p:nvSpPr>
          <p:spPr bwMode="gray">
            <a:xfrm>
              <a:off x="1414308" y="1715311"/>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21" name="Rectangle 11"/>
            <p:cNvSpPr>
              <a:spLocks noChangeArrowheads="1"/>
            </p:cNvSpPr>
            <p:nvPr/>
          </p:nvSpPr>
          <p:spPr bwMode="gray">
            <a:xfrm>
              <a:off x="1993755" y="1812496"/>
              <a:ext cx="5562624" cy="44610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dirty="0" smtClean="0">
                  <a:latin typeface="+mn-lt"/>
                </a:rPr>
                <a:t>The Learning Path </a:t>
              </a:r>
              <a:r>
                <a:rPr lang="en-GB" dirty="0" err="1" smtClean="0">
                  <a:latin typeface="+mn-lt"/>
                </a:rPr>
                <a:t>color</a:t>
              </a:r>
              <a:r>
                <a:rPr lang="en-GB" dirty="0" smtClean="0">
                  <a:latin typeface="+mn-lt"/>
                </a:rPr>
                <a:t> represents the priority of content</a:t>
              </a:r>
              <a:endParaRPr lang="en-US" dirty="0">
                <a:latin typeface="+mn-lt"/>
              </a:endParaRPr>
            </a:p>
          </p:txBody>
        </p:sp>
        <p:sp>
          <p:nvSpPr>
            <p:cNvPr id="22" name="Oval 14"/>
            <p:cNvSpPr>
              <a:spLocks noChangeArrowheads="1"/>
            </p:cNvSpPr>
            <p:nvPr>
              <p:custDataLst>
                <p:tags r:id="rId2"/>
              </p:custDataLst>
            </p:nvPr>
          </p:nvSpPr>
          <p:spPr bwMode="gray">
            <a:xfrm>
              <a:off x="1263182" y="1881808"/>
              <a:ext cx="656913"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23" name="Oval 15"/>
            <p:cNvSpPr>
              <a:spLocks noChangeArrowheads="1"/>
            </p:cNvSpPr>
            <p:nvPr>
              <p:custDataLst>
                <p:tags r:id="rId3"/>
              </p:custDataLst>
            </p:nvPr>
          </p:nvSpPr>
          <p:spPr bwMode="gray">
            <a:xfrm>
              <a:off x="1263182" y="2745132"/>
              <a:ext cx="656913"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endParaRPr lang="en-US" sz="2200" b="1" dirty="0">
                <a:solidFill>
                  <a:schemeClr val="bg1"/>
                </a:solidFill>
              </a:endParaRPr>
            </a:p>
          </p:txBody>
        </p:sp>
        <p:sp>
          <p:nvSpPr>
            <p:cNvPr id="24" name="Oval 16"/>
            <p:cNvSpPr>
              <a:spLocks noChangeArrowheads="1"/>
            </p:cNvSpPr>
            <p:nvPr>
              <p:custDataLst>
                <p:tags r:id="rId4"/>
              </p:custDataLst>
            </p:nvPr>
          </p:nvSpPr>
          <p:spPr bwMode="gray">
            <a:xfrm>
              <a:off x="1263182" y="3610076"/>
              <a:ext cx="656913"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endParaRPr lang="en-US" sz="2200" b="1" dirty="0">
                <a:solidFill>
                  <a:schemeClr val="bg1"/>
                </a:solidFill>
              </a:endParaRPr>
            </a:p>
          </p:txBody>
        </p:sp>
      </p:grpSp>
      <p:sp>
        <p:nvSpPr>
          <p:cNvPr id="25" name="Rectangle 24"/>
          <p:cNvSpPr/>
          <p:nvPr/>
        </p:nvSpPr>
        <p:spPr>
          <a:xfrm>
            <a:off x="524288" y="3812502"/>
            <a:ext cx="3265440" cy="830997"/>
          </a:xfrm>
          <a:prstGeom prst="rect">
            <a:avLst/>
          </a:prstGeom>
        </p:spPr>
        <p:txBody>
          <a:bodyPr wrap="square">
            <a:spAutoFit/>
          </a:bodyPr>
          <a:lstStyle/>
          <a:p>
            <a:r>
              <a:rPr lang="en-US" sz="1600" dirty="0"/>
              <a:t>Red represents high priority content, yellow represents medium, and green represents low</a:t>
            </a:r>
          </a:p>
        </p:txBody>
      </p:sp>
      <p:sp>
        <p:nvSpPr>
          <p:cNvPr id="26" name="Oval 14"/>
          <p:cNvSpPr>
            <a:spLocks noChangeArrowheads="1"/>
          </p:cNvSpPr>
          <p:nvPr>
            <p:custDataLst>
              <p:tags r:id="rId1"/>
            </p:custDataLst>
          </p:nvPr>
        </p:nvSpPr>
        <p:spPr bwMode="gray">
          <a:xfrm>
            <a:off x="4126492" y="3808077"/>
            <a:ext cx="376017" cy="372025"/>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Tree>
    <p:extLst>
      <p:ext uri="{BB962C8B-B14F-4D97-AF65-F5344CB8AC3E}">
        <p14:creationId xmlns:p14="http://schemas.microsoft.com/office/powerpoint/2010/main" val="371433243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alibri" pitchFamily="34" charset="0"/>
                <a:cs typeface="Calibri" pitchFamily="34" charset="0"/>
              </a:rPr>
              <a:t>GNOSIS Learning </a:t>
            </a:r>
            <a:r>
              <a:rPr lang="en-US" dirty="0">
                <a:latin typeface="Calibri" pitchFamily="34" charset="0"/>
                <a:cs typeface="Calibri" pitchFamily="34" charset="0"/>
              </a:rPr>
              <a:t>Path</a:t>
            </a:r>
            <a:endParaRPr lang="en-US" dirty="0"/>
          </a:p>
        </p:txBody>
      </p:sp>
      <p:grpSp>
        <p:nvGrpSpPr>
          <p:cNvPr id="5" name="Group 4"/>
          <p:cNvGrpSpPr/>
          <p:nvPr/>
        </p:nvGrpSpPr>
        <p:grpSpPr>
          <a:xfrm>
            <a:off x="0" y="1287819"/>
            <a:ext cx="1738485" cy="4867283"/>
            <a:chOff x="0" y="1287819"/>
            <a:chExt cx="1738485" cy="4867283"/>
          </a:xfrm>
        </p:grpSpPr>
        <p:cxnSp>
          <p:nvCxnSpPr>
            <p:cNvPr id="13" name="Straight Connector 12"/>
            <p:cNvCxnSpPr/>
            <p:nvPr/>
          </p:nvCxnSpPr>
          <p:spPr>
            <a:xfrm>
              <a:off x="0" y="1287819"/>
              <a:ext cx="1738485" cy="672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18"/>
            <p:cNvSpPr txBox="1">
              <a:spLocks/>
            </p:cNvSpPr>
            <p:nvPr/>
          </p:nvSpPr>
          <p:spPr>
            <a:xfrm>
              <a:off x="1" y="1302667"/>
              <a:ext cx="1738484" cy="4852435"/>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b="1"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1600" b="0" dirty="0"/>
                <a:t>Congrats! You’ve completed your PPM. </a:t>
              </a:r>
              <a:endParaRPr lang="en-US" sz="1600" b="0" dirty="0" smtClean="0"/>
            </a:p>
            <a:p>
              <a:pPr marL="342900" indent="-342900">
                <a:buFont typeface="+mj-lt"/>
                <a:buAutoNum type="arabicPeriod"/>
              </a:pPr>
              <a:r>
                <a:rPr lang="en-US" sz="1600" b="0" dirty="0" smtClean="0"/>
                <a:t>Select Blue button to view your Learning Path</a:t>
              </a:r>
            </a:p>
            <a:p>
              <a:pPr marL="342900" indent="-342900">
                <a:buFont typeface="+mj-lt"/>
                <a:buAutoNum type="arabicPeriod"/>
              </a:pPr>
              <a:r>
                <a:rPr lang="en-US" sz="1600" b="0" dirty="0" smtClean="0"/>
                <a:t>Directed to prioritized Learning Path </a:t>
              </a:r>
            </a:p>
          </p:txBody>
        </p:sp>
      </p:grpSp>
      <p:sp>
        <p:nvSpPr>
          <p:cNvPr id="16" name="Oval 14"/>
          <p:cNvSpPr>
            <a:spLocks noChangeArrowheads="1"/>
          </p:cNvSpPr>
          <p:nvPr>
            <p:custDataLst>
              <p:tags r:id="rId1"/>
            </p:custDataLst>
          </p:nvPr>
        </p:nvSpPr>
        <p:spPr bwMode="gray">
          <a:xfrm>
            <a:off x="3069375" y="3049485"/>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pic>
        <p:nvPicPr>
          <p:cNvPr id="3" name="Picture 2" descr="Screen Shot 2014-07-29 at 2.02.4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7123" y="690424"/>
            <a:ext cx="4766963" cy="3570593"/>
          </a:xfrm>
          <a:prstGeom prst="rect">
            <a:avLst/>
          </a:prstGeom>
        </p:spPr>
      </p:pic>
      <p:pic>
        <p:nvPicPr>
          <p:cNvPr id="4" name="Content Placeholder 3"/>
          <p:cNvPicPr>
            <a:picLocks noGrp="1" noChangeAspect="1"/>
          </p:cNvPicPr>
          <p:nvPr>
            <p:ph idx="4294967295"/>
          </p:nvPr>
        </p:nvPicPr>
        <p:blipFill>
          <a:blip r:embed="rId6">
            <a:extLst>
              <a:ext uri="{28A0092B-C50C-407E-A947-70E740481C1C}">
                <a14:useLocalDpi xmlns:a14="http://schemas.microsoft.com/office/drawing/2010/main" val="0"/>
              </a:ext>
            </a:extLst>
          </a:blip>
          <a:stretch>
            <a:fillRect/>
          </a:stretch>
        </p:blipFill>
        <p:spPr>
          <a:xfrm>
            <a:off x="4382947" y="2798681"/>
            <a:ext cx="4761053" cy="3566166"/>
          </a:xfrm>
          <a:prstGeom prst="rect">
            <a:avLst/>
          </a:prstGeom>
        </p:spPr>
      </p:pic>
      <p:sp>
        <p:nvSpPr>
          <p:cNvPr id="8" name="Oval 14"/>
          <p:cNvSpPr>
            <a:spLocks noChangeArrowheads="1"/>
          </p:cNvSpPr>
          <p:nvPr>
            <p:custDataLst>
              <p:tags r:id="rId2"/>
            </p:custDataLst>
          </p:nvPr>
        </p:nvSpPr>
        <p:spPr bwMode="gray">
          <a:xfrm>
            <a:off x="3613377" y="3770138"/>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9" name="Oval 14"/>
          <p:cNvSpPr>
            <a:spLocks noChangeArrowheads="1"/>
          </p:cNvSpPr>
          <p:nvPr>
            <p:custDataLst>
              <p:tags r:id="rId3"/>
            </p:custDataLst>
          </p:nvPr>
        </p:nvSpPr>
        <p:spPr bwMode="gray">
          <a:xfrm>
            <a:off x="4345271" y="3441708"/>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spTree>
    <p:extLst>
      <p:ext uri="{BB962C8B-B14F-4D97-AF65-F5344CB8AC3E}">
        <p14:creationId xmlns:p14="http://schemas.microsoft.com/office/powerpoint/2010/main" val="2832871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8638" y="1043353"/>
            <a:ext cx="6703148" cy="49115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smtClean="0">
                <a:latin typeface="Calibri" pitchFamily="34" charset="0"/>
                <a:cs typeface="Calibri" pitchFamily="34" charset="0"/>
              </a:rPr>
              <a:t>GNOSIS Learning </a:t>
            </a:r>
            <a:r>
              <a:rPr lang="en-US" dirty="0">
                <a:latin typeface="Calibri" pitchFamily="34" charset="0"/>
                <a:cs typeface="Calibri" pitchFamily="34" charset="0"/>
              </a:rPr>
              <a:t>Path</a:t>
            </a:r>
            <a:endParaRPr lang="en-US" dirty="0"/>
          </a:p>
        </p:txBody>
      </p:sp>
      <p:grpSp>
        <p:nvGrpSpPr>
          <p:cNvPr id="13" name="Group 12"/>
          <p:cNvGrpSpPr/>
          <p:nvPr/>
        </p:nvGrpSpPr>
        <p:grpSpPr>
          <a:xfrm>
            <a:off x="7040248" y="1122422"/>
            <a:ext cx="2103752" cy="5079059"/>
            <a:chOff x="5970494" y="2502390"/>
            <a:chExt cx="3173506" cy="2054486"/>
          </a:xfrm>
        </p:grpSpPr>
        <p:grpSp>
          <p:nvGrpSpPr>
            <p:cNvPr id="14" name="Group 13"/>
            <p:cNvGrpSpPr/>
            <p:nvPr/>
          </p:nvGrpSpPr>
          <p:grpSpPr>
            <a:xfrm>
              <a:off x="5970494" y="2502390"/>
              <a:ext cx="3173506" cy="2004839"/>
              <a:chOff x="5970494" y="739669"/>
              <a:chExt cx="3173506" cy="5349849"/>
            </a:xfrm>
          </p:grpSpPr>
          <p:sp>
            <p:nvSpPr>
              <p:cNvPr id="18" name="Rectangle 17"/>
              <p:cNvSpPr/>
              <p:nvPr userDrawn="1"/>
            </p:nvSpPr>
            <p:spPr>
              <a:xfrm>
                <a:off x="5970494" y="739669"/>
                <a:ext cx="3173506" cy="5349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userDrawn="1"/>
            </p:nvCxnSpPr>
            <p:spPr>
              <a:xfrm>
                <a:off x="5970494" y="744620"/>
                <a:ext cx="31735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Text Placeholder 18"/>
            <p:cNvSpPr txBox="1">
              <a:spLocks/>
            </p:cNvSpPr>
            <p:nvPr/>
          </p:nvSpPr>
          <p:spPr>
            <a:xfrm>
              <a:off x="5970495" y="2507338"/>
              <a:ext cx="3173505" cy="2049538"/>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en-US" sz="1600" dirty="0" smtClean="0"/>
            </a:p>
            <a:p>
              <a:pPr marL="0" indent="0">
                <a:buNone/>
              </a:pPr>
              <a:r>
                <a:rPr lang="en-US" sz="1600" dirty="0" smtClean="0"/>
                <a:t>How to Review Learning Path Content Segments</a:t>
              </a:r>
            </a:p>
            <a:p>
              <a:pPr marL="342900" indent="-342900">
                <a:buFont typeface="+mj-lt"/>
                <a:buAutoNum type="arabicPeriod"/>
              </a:pPr>
              <a:r>
                <a:rPr lang="en-US" sz="1600" dirty="0" smtClean="0"/>
                <a:t>Select Content Segment</a:t>
              </a:r>
            </a:p>
            <a:p>
              <a:pPr marL="342900" indent="-342900">
                <a:buAutoNum type="arabicPeriod"/>
              </a:pPr>
              <a:r>
                <a:rPr lang="en-US" sz="1600" dirty="0" smtClean="0"/>
                <a:t>Review Information</a:t>
              </a:r>
            </a:p>
            <a:p>
              <a:pPr marL="342900" indent="-342900">
                <a:buAutoNum type="arabicPeriod"/>
              </a:pPr>
              <a:r>
                <a:rPr lang="en-US" sz="1600" dirty="0" smtClean="0"/>
                <a:t>Select green continue button</a:t>
              </a:r>
            </a:p>
            <a:p>
              <a:pPr marL="0" indent="0">
                <a:buNone/>
              </a:pPr>
              <a:endParaRPr lang="en-US" sz="1600" dirty="0" smtClean="0"/>
            </a:p>
            <a:p>
              <a:pPr marL="0" indent="0">
                <a:buNone/>
              </a:pPr>
              <a:endParaRPr lang="en-US" sz="1600" dirty="0"/>
            </a:p>
          </p:txBody>
        </p:sp>
      </p:grpSp>
      <p:sp>
        <p:nvSpPr>
          <p:cNvPr id="21" name="Oval 14"/>
          <p:cNvSpPr>
            <a:spLocks noChangeArrowheads="1"/>
          </p:cNvSpPr>
          <p:nvPr>
            <p:custDataLst>
              <p:tags r:id="rId1"/>
            </p:custDataLst>
          </p:nvPr>
        </p:nvSpPr>
        <p:spPr bwMode="gray">
          <a:xfrm>
            <a:off x="123295" y="2338129"/>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smtClean="0">
                <a:solidFill>
                  <a:schemeClr val="bg1"/>
                </a:solidFill>
              </a:rPr>
              <a:t>1</a:t>
            </a:r>
            <a:endParaRPr lang="en-US" sz="2200" b="1" dirty="0">
              <a:solidFill>
                <a:schemeClr val="bg1"/>
              </a:solidFill>
            </a:endParaRPr>
          </a:p>
        </p:txBody>
      </p:sp>
      <p:sp>
        <p:nvSpPr>
          <p:cNvPr id="24" name="Oval 14"/>
          <p:cNvSpPr>
            <a:spLocks noChangeArrowheads="1"/>
          </p:cNvSpPr>
          <p:nvPr>
            <p:custDataLst>
              <p:tags r:id="rId2"/>
            </p:custDataLst>
          </p:nvPr>
        </p:nvSpPr>
        <p:spPr bwMode="gray">
          <a:xfrm>
            <a:off x="2031370" y="2338500"/>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sp>
        <p:nvSpPr>
          <p:cNvPr id="25" name="Oval 14"/>
          <p:cNvSpPr>
            <a:spLocks noChangeArrowheads="1"/>
          </p:cNvSpPr>
          <p:nvPr>
            <p:custDataLst>
              <p:tags r:id="rId3"/>
            </p:custDataLst>
          </p:nvPr>
        </p:nvSpPr>
        <p:spPr bwMode="gray">
          <a:xfrm>
            <a:off x="5641856" y="5434103"/>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3</a:t>
            </a:r>
          </a:p>
        </p:txBody>
      </p:sp>
    </p:spTree>
    <p:extLst>
      <p:ext uri="{BB962C8B-B14F-4D97-AF65-F5344CB8AC3E}">
        <p14:creationId xmlns:p14="http://schemas.microsoft.com/office/powerpoint/2010/main" val="1688629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PPM </a:t>
            </a:r>
            <a:r>
              <a:rPr lang="en-US" dirty="0"/>
              <a:t>and Learning </a:t>
            </a:r>
            <a:r>
              <a:rPr lang="en-US" dirty="0" smtClean="0"/>
              <a:t>Path Average </a:t>
            </a:r>
            <a:r>
              <a:rPr lang="en-US" dirty="0"/>
              <a:t>Completion </a:t>
            </a:r>
            <a:r>
              <a:rPr lang="en-US" dirty="0" smtClean="0"/>
              <a:t>Times</a:t>
            </a:r>
            <a:r>
              <a:rPr lang="en-US" baseline="30000" dirty="0" smtClean="0"/>
              <a:t>1</a:t>
            </a:r>
            <a:endParaRPr lang="en-US" baseline="30000" dirty="0"/>
          </a:p>
        </p:txBody>
      </p:sp>
      <p:sp>
        <p:nvSpPr>
          <p:cNvPr id="4" name="Text Placeholder 3"/>
          <p:cNvSpPr>
            <a:spLocks noGrp="1"/>
          </p:cNvSpPr>
          <p:nvPr>
            <p:ph type="body" sz="quarter" idx="10"/>
          </p:nvPr>
        </p:nvSpPr>
        <p:spPr/>
        <p:txBody>
          <a:bodyPr/>
          <a:lstStyle/>
          <a:p>
            <a:r>
              <a:rPr lang="en-US" sz="1000" dirty="0" smtClean="0"/>
              <a:t>1. </a:t>
            </a:r>
            <a:r>
              <a:rPr lang="en-US" sz="1000" dirty="0"/>
              <a:t>Source: GNOSIS user logs 1/1/2013-5/5/</a:t>
            </a:r>
            <a:r>
              <a:rPr lang="en-US" sz="1000" dirty="0" smtClean="0"/>
              <a:t>2014. 2. </a:t>
            </a:r>
            <a:r>
              <a:rPr lang="en-US" sz="1000" dirty="0" smtClean="0">
                <a:cs typeface="Calibri"/>
              </a:rPr>
              <a:t>You </a:t>
            </a:r>
            <a:r>
              <a:rPr lang="en-US" sz="1000" dirty="0">
                <a:cs typeface="Calibri"/>
              </a:rPr>
              <a:t>do not earn credit for completing the </a:t>
            </a:r>
            <a:r>
              <a:rPr lang="en-US" sz="1000" dirty="0" smtClean="0">
                <a:cs typeface="Calibri"/>
              </a:rPr>
              <a:t>PPM and total credit hours reflect completing all content: red, yellow and green content segments or the long format course.</a:t>
            </a:r>
            <a:endParaRPr lang="en-US" sz="1000" dirty="0"/>
          </a:p>
          <a:p>
            <a:endParaRPr lang="en-US" dirty="0"/>
          </a:p>
        </p:txBody>
      </p:sp>
      <p:cxnSp>
        <p:nvCxnSpPr>
          <p:cNvPr id="7" name="Straight Arrow Connector 6"/>
          <p:cNvCxnSpPr/>
          <p:nvPr/>
        </p:nvCxnSpPr>
        <p:spPr>
          <a:xfrm flipV="1">
            <a:off x="2057400" y="3428999"/>
            <a:ext cx="685800" cy="1"/>
          </a:xfrm>
          <a:prstGeom prst="straightConnector1">
            <a:avLst/>
          </a:prstGeom>
          <a:ln w="38100">
            <a:solidFill>
              <a:srgbClr val="99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2595914038"/>
              </p:ext>
            </p:extLst>
          </p:nvPr>
        </p:nvGraphicFramePr>
        <p:xfrm>
          <a:off x="251695" y="1296048"/>
          <a:ext cx="8501283" cy="3637920"/>
        </p:xfrm>
        <a:graphic>
          <a:graphicData uri="http://schemas.openxmlformats.org/drawingml/2006/table">
            <a:tbl>
              <a:tblPr firstRow="1" bandRow="1">
                <a:tableStyleId>{00A15C55-8517-42AA-B614-E9B94910E393}</a:tableStyleId>
              </a:tblPr>
              <a:tblGrid>
                <a:gridCol w="1561229"/>
                <a:gridCol w="2395242"/>
                <a:gridCol w="2272406"/>
                <a:gridCol w="2272406"/>
              </a:tblGrid>
              <a:tr h="763358">
                <a:tc>
                  <a:txBody>
                    <a:bodyPr/>
                    <a:lstStyle/>
                    <a:p>
                      <a:pPr algn="ctr"/>
                      <a:endParaRPr lang="en-US" b="0" i="0" dirty="0">
                        <a:solidFill>
                          <a:srgbClr val="3F3F3F"/>
                        </a:solidFill>
                        <a:latin typeface="Calibri" panose="020F0502020204030204" pitchFamily="34" charset="0"/>
                        <a:cs typeface="Calibri"/>
                      </a:endParaRPr>
                    </a:p>
                  </a:txBody>
                  <a:tcPr anchor="ctr"/>
                </a:tc>
                <a:tc>
                  <a:txBody>
                    <a:bodyPr/>
                    <a:lstStyle/>
                    <a:p>
                      <a:pPr algn="ctr"/>
                      <a:r>
                        <a:rPr lang="en-US" sz="2000" b="1" i="0" dirty="0" smtClean="0">
                          <a:solidFill>
                            <a:srgbClr val="3F3F3F"/>
                          </a:solidFill>
                          <a:latin typeface="Calibri" panose="020F0502020204030204" pitchFamily="34" charset="0"/>
                        </a:rPr>
                        <a:t>Fetal Assessment &amp; Monitoring</a:t>
                      </a:r>
                      <a:endParaRPr lang="en-US" sz="2000" b="1" i="0" baseline="30000" dirty="0">
                        <a:solidFill>
                          <a:srgbClr val="3F3F3F"/>
                        </a:solidFill>
                        <a:latin typeface="Calibri" panose="020F0502020204030204" pitchFamily="34" charset="0"/>
                        <a:cs typeface="Calibri"/>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3F3F3F"/>
                          </a:solidFill>
                          <a:effectLst/>
                          <a:uLnTx/>
                          <a:uFillTx/>
                          <a:latin typeface="Calibri" panose="020F0502020204030204" pitchFamily="34" charset="0"/>
                        </a:rPr>
                        <a:t>Obstetrical Hemorrhage</a:t>
                      </a:r>
                      <a:endParaRPr kumimoji="0" lang="en-US" sz="2000" b="1" i="0" u="none" strike="noStrike" kern="1200" cap="none" spc="0" normalizeH="0" baseline="30000" noProof="0" dirty="0">
                        <a:ln>
                          <a:noFill/>
                        </a:ln>
                        <a:solidFill>
                          <a:srgbClr val="3F3F3F"/>
                        </a:solidFill>
                        <a:effectLst/>
                        <a:uLnTx/>
                        <a:uFillTx/>
                        <a:latin typeface="Calibri" panose="020F0502020204030204" pitchFamily="34" charset="0"/>
                        <a:cs typeface="Calibri"/>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3F3F3F"/>
                          </a:solidFill>
                          <a:effectLst/>
                          <a:uLnTx/>
                          <a:uFillTx/>
                          <a:latin typeface="Calibri" panose="020F0502020204030204" pitchFamily="34" charset="0"/>
                          <a:cs typeface="Calibri"/>
                        </a:rPr>
                        <a:t>Shoulder Dystocia</a:t>
                      </a:r>
                      <a:endParaRPr kumimoji="0" lang="en-US" sz="2000" b="1" i="0" u="none" strike="noStrike" kern="1200" cap="none" spc="0" normalizeH="0" baseline="30000" noProof="0" dirty="0">
                        <a:ln>
                          <a:noFill/>
                        </a:ln>
                        <a:solidFill>
                          <a:srgbClr val="3F3F3F"/>
                        </a:solidFill>
                        <a:effectLst/>
                        <a:uLnTx/>
                        <a:uFillTx/>
                        <a:latin typeface="Calibri" panose="020F0502020204030204" pitchFamily="34" charset="0"/>
                        <a:cs typeface="Calibri"/>
                      </a:endParaRPr>
                    </a:p>
                  </a:txBody>
                  <a:tcPr anchor="ctr"/>
                </a:tc>
              </a:tr>
              <a:tr h="934361">
                <a:tc>
                  <a:txBody>
                    <a:bodyPr/>
                    <a:lstStyle/>
                    <a:p>
                      <a:pPr algn="l"/>
                      <a:r>
                        <a:rPr lang="en-US" sz="2000" u="none" baseline="0" dirty="0" smtClean="0">
                          <a:solidFill>
                            <a:srgbClr val="3F3F3F"/>
                          </a:solidFill>
                          <a:latin typeface="Calibri" panose="020F0502020204030204" pitchFamily="34" charset="0"/>
                        </a:rPr>
                        <a:t>Nurses</a:t>
                      </a:r>
                      <a:endParaRPr lang="en-US" sz="2000" u="none" dirty="0">
                        <a:solidFill>
                          <a:srgbClr val="3F3F3F"/>
                        </a:solidFill>
                        <a:latin typeface="Calibri" panose="020F0502020204030204" pitchFamily="34" charset="0"/>
                        <a:cs typeface="Calibri"/>
                      </a:endParaRPr>
                    </a:p>
                  </a:txBody>
                  <a:tcPr anchor="ctr"/>
                </a:tc>
                <a:tc>
                  <a:txBody>
                    <a:bodyPr/>
                    <a:lstStyle/>
                    <a:p>
                      <a:pPr algn="ctr"/>
                      <a:r>
                        <a:rPr lang="en-US" sz="2000" b="1" dirty="0" smtClean="0">
                          <a:solidFill>
                            <a:srgbClr val="3F3F3F"/>
                          </a:solidFill>
                          <a:latin typeface="Calibri" panose="020F0502020204030204" pitchFamily="34" charset="0"/>
                        </a:rPr>
                        <a:t>4.09 hours</a:t>
                      </a:r>
                    </a:p>
                    <a:p>
                      <a:pPr algn="ctr"/>
                      <a:r>
                        <a:rPr lang="en-US" sz="1600" dirty="0" smtClean="0">
                          <a:solidFill>
                            <a:srgbClr val="3F3F3F"/>
                          </a:solidFill>
                          <a:latin typeface="Calibri" panose="020F0502020204030204" pitchFamily="34" charset="0"/>
                        </a:rPr>
                        <a:t>(PPM=84</a:t>
                      </a:r>
                      <a:r>
                        <a:rPr lang="en-US" sz="1600" baseline="0" dirty="0" smtClean="0">
                          <a:solidFill>
                            <a:srgbClr val="3F3F3F"/>
                          </a:solidFill>
                          <a:latin typeface="Calibri" panose="020F0502020204030204" pitchFamily="34" charset="0"/>
                        </a:rPr>
                        <a:t>min, LP=164min)</a:t>
                      </a:r>
                      <a:endParaRPr lang="en-US" sz="1600" dirty="0">
                        <a:solidFill>
                          <a:srgbClr val="3F3F3F"/>
                        </a:solidFill>
                        <a:latin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3F3F3F"/>
                          </a:solidFill>
                          <a:effectLst/>
                          <a:uLnTx/>
                          <a:uFillTx/>
                          <a:latin typeface="Calibri" panose="020F0502020204030204" pitchFamily="34" charset="0"/>
                        </a:rPr>
                        <a:t>3.11 hours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3F3F3F"/>
                          </a:solidFill>
                          <a:effectLst/>
                          <a:uLnTx/>
                          <a:uFillTx/>
                          <a:latin typeface="Calibri" panose="020F0502020204030204" pitchFamily="34" charset="0"/>
                        </a:rPr>
                        <a:t>(PPM=44, LP=147)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3F3F3F"/>
                          </a:solidFill>
                          <a:effectLst/>
                          <a:uLnTx/>
                          <a:uFillTx/>
                          <a:latin typeface="Calibri" panose="020F0502020204030204" pitchFamily="34" charset="0"/>
                        </a:rPr>
                        <a:t>1.36 hours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3F3F3F"/>
                          </a:solidFill>
                          <a:effectLst/>
                          <a:uLnTx/>
                          <a:uFillTx/>
                          <a:latin typeface="Calibri" panose="020F0502020204030204" pitchFamily="34" charset="0"/>
                        </a:rPr>
                        <a:t>(PPM=27min, LP=69min)</a:t>
                      </a:r>
                    </a:p>
                  </a:txBody>
                  <a:tcPr anchor="ctr"/>
                </a:tc>
              </a:tr>
              <a:tr h="934361">
                <a:tc>
                  <a:txBody>
                    <a:bodyPr/>
                    <a:lstStyle/>
                    <a:p>
                      <a:pPr algn="l"/>
                      <a:r>
                        <a:rPr lang="en-US" sz="2000" u="none" baseline="0" dirty="0" smtClean="0">
                          <a:solidFill>
                            <a:srgbClr val="3F3F3F"/>
                          </a:solidFill>
                          <a:latin typeface="Calibri" panose="020F0502020204030204" pitchFamily="34" charset="0"/>
                          <a:cs typeface="Calibri"/>
                        </a:rPr>
                        <a:t>Providers</a:t>
                      </a:r>
                      <a:endParaRPr lang="en-US" sz="2000" u="none" dirty="0">
                        <a:solidFill>
                          <a:srgbClr val="3F3F3F"/>
                        </a:solidFill>
                        <a:latin typeface="Calibri" panose="020F0502020204030204" pitchFamily="34" charset="0"/>
                        <a:cs typeface="Calibri"/>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3F3F3F"/>
                          </a:solidFill>
                          <a:effectLst/>
                          <a:uLnTx/>
                          <a:uFillTx/>
                          <a:latin typeface="Calibri" panose="020F0502020204030204" pitchFamily="34" charset="0"/>
                        </a:rPr>
                        <a:t>3.34 hours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3F3F3F"/>
                          </a:solidFill>
                          <a:effectLst/>
                          <a:uLnTx/>
                          <a:uFillTx/>
                          <a:latin typeface="Calibri" panose="020F0502020204030204" pitchFamily="34" charset="0"/>
                        </a:rPr>
                        <a:t>(PPM=75min, LP=139min)</a:t>
                      </a:r>
                      <a:endParaRPr kumimoji="0" lang="en-US" sz="1600" b="0" i="0" u="none" strike="noStrike" kern="1200" cap="none" spc="0" normalizeH="0" baseline="0" noProof="0" dirty="0">
                        <a:ln>
                          <a:noFill/>
                        </a:ln>
                        <a:solidFill>
                          <a:srgbClr val="3F3F3F"/>
                        </a:solidFill>
                        <a:effectLst/>
                        <a:uLnTx/>
                        <a:uFillTx/>
                        <a:latin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3F3F3F"/>
                          </a:solidFill>
                          <a:effectLst/>
                          <a:uLnTx/>
                          <a:uFillTx/>
                          <a:latin typeface="Calibri" panose="020F0502020204030204" pitchFamily="34" charset="0"/>
                          <a:cs typeface="Calibri"/>
                        </a:rPr>
                        <a:t>2.52 hours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3F3F3F"/>
                          </a:solidFill>
                          <a:effectLst/>
                          <a:uLnTx/>
                          <a:uFillTx/>
                          <a:latin typeface="Calibri" panose="020F0502020204030204" pitchFamily="34" charset="0"/>
                          <a:cs typeface="Calibri"/>
                        </a:rPr>
                        <a:t>(PPM=37, LP=135)</a:t>
                      </a:r>
                      <a:endParaRPr kumimoji="0" lang="en-US" sz="1600" b="0" i="0" u="none" strike="noStrike" kern="1200" cap="none" spc="0" normalizeH="0" baseline="0" noProof="0" dirty="0">
                        <a:ln>
                          <a:noFill/>
                        </a:ln>
                        <a:solidFill>
                          <a:srgbClr val="3F3F3F"/>
                        </a:solidFill>
                        <a:effectLst/>
                        <a:uLnTx/>
                        <a:uFillTx/>
                        <a:latin typeface="Calibri" panose="020F0502020204030204" pitchFamily="34" charset="0"/>
                        <a:cs typeface="Calibri"/>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3F3F3F"/>
                          </a:solidFill>
                          <a:effectLst/>
                          <a:uLnTx/>
                          <a:uFillTx/>
                          <a:latin typeface="Calibri" panose="020F0502020204030204" pitchFamily="34" charset="0"/>
                        </a:rPr>
                        <a:t>1.04 hours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3F3F3F"/>
                          </a:solidFill>
                          <a:effectLst/>
                          <a:uLnTx/>
                          <a:uFillTx/>
                          <a:latin typeface="Calibri" panose="020F0502020204030204" pitchFamily="34" charset="0"/>
                        </a:rPr>
                        <a:t>(PPM=22min, LP=42min)</a:t>
                      </a:r>
                    </a:p>
                  </a:txBody>
                  <a:tcPr anchor="ctr"/>
                </a:tc>
              </a:tr>
              <a:tr h="9343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3F3F3F"/>
                          </a:solidFill>
                          <a:effectLst/>
                          <a:uLnTx/>
                          <a:uFillTx/>
                          <a:latin typeface="+mn-lt"/>
                        </a:rPr>
                        <a:t>Total Potential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3F3F3F"/>
                          </a:solidFill>
                          <a:effectLst/>
                          <a:uLnTx/>
                          <a:uFillTx/>
                          <a:latin typeface="+mn-lt"/>
                        </a:rPr>
                        <a:t>Credit Hours</a:t>
                      </a:r>
                      <a:r>
                        <a:rPr kumimoji="0" lang="en-US" sz="2000" b="0" i="0" u="none" strike="noStrike" kern="1200" cap="none" spc="0" normalizeH="0" baseline="30000" noProof="0" dirty="0" smtClean="0">
                          <a:ln>
                            <a:noFill/>
                          </a:ln>
                          <a:solidFill>
                            <a:srgbClr val="3F3F3F"/>
                          </a:solidFill>
                          <a:effectLst/>
                          <a:uLnTx/>
                          <a:uFillTx/>
                          <a:latin typeface="+mn-lt"/>
                        </a:rPr>
                        <a:t>2</a:t>
                      </a:r>
                      <a:endParaRPr kumimoji="0" lang="en-US" sz="2000" b="0" i="0" u="none" strike="noStrike" kern="1200" cap="none" spc="0" normalizeH="0" baseline="30000" noProof="0" dirty="0" smtClean="0">
                        <a:ln>
                          <a:noFill/>
                        </a:ln>
                        <a:solidFill>
                          <a:srgbClr val="3F3F3F"/>
                        </a:solidFill>
                        <a:effectLst/>
                        <a:uLnTx/>
                        <a:uFillTx/>
                        <a:latin typeface="+mn-lt"/>
                        <a:cs typeface="Calibri"/>
                      </a:endParaRPr>
                    </a:p>
                  </a:txBody>
                  <a:tcPr anchor="ctr"/>
                </a:tc>
                <a:tc>
                  <a:txBody>
                    <a:bodyPr/>
                    <a:lstStyle/>
                    <a:p>
                      <a:pPr algn="ctr"/>
                      <a:r>
                        <a:rPr lang="en-US" sz="2000" b="1" dirty="0" smtClean="0">
                          <a:solidFill>
                            <a:srgbClr val="3F3F3F"/>
                          </a:solidFill>
                          <a:latin typeface="Calibri" panose="020F0502020204030204" pitchFamily="34" charset="0"/>
                        </a:rPr>
                        <a:t>8 hours</a:t>
                      </a:r>
                      <a:endParaRPr lang="en-US" sz="1600" b="0" dirty="0">
                        <a:solidFill>
                          <a:srgbClr val="3F3F3F"/>
                        </a:solidFill>
                        <a:latin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3F3F3F"/>
                          </a:solidFill>
                          <a:effectLst/>
                          <a:uLnTx/>
                          <a:uFillTx/>
                          <a:latin typeface="Calibri" panose="020F0502020204030204" pitchFamily="34" charset="0"/>
                          <a:cs typeface="Calibri"/>
                        </a:rPr>
                        <a:t>4.25 hours</a:t>
                      </a:r>
                      <a:endParaRPr kumimoji="0" lang="en-US" sz="2000" b="1" i="0" u="none" strike="noStrike" kern="1200" cap="none" spc="0" normalizeH="0" baseline="0" noProof="0" dirty="0">
                        <a:ln>
                          <a:noFill/>
                        </a:ln>
                        <a:solidFill>
                          <a:srgbClr val="3F3F3F"/>
                        </a:solidFill>
                        <a:effectLst/>
                        <a:uLnTx/>
                        <a:uFillTx/>
                        <a:latin typeface="Calibri" panose="020F0502020204030204" pitchFamily="34" charset="0"/>
                        <a:cs typeface="Calibri"/>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3F3F3F"/>
                          </a:solidFill>
                          <a:effectLst/>
                          <a:uLnTx/>
                          <a:uFillTx/>
                          <a:latin typeface="Calibri" panose="020F0502020204030204" pitchFamily="34" charset="0"/>
                        </a:rPr>
                        <a:t>1.75 hours</a:t>
                      </a:r>
                      <a:endParaRPr kumimoji="0" lang="en-US" sz="2000" b="1" i="0" u="none" strike="noStrike" kern="1200" cap="none" spc="0" normalizeH="0" baseline="0" noProof="0" dirty="0">
                        <a:ln>
                          <a:noFill/>
                        </a:ln>
                        <a:solidFill>
                          <a:srgbClr val="3F3F3F"/>
                        </a:solidFill>
                        <a:effectLst/>
                        <a:uLnTx/>
                        <a:uFillTx/>
                        <a:latin typeface="Calibri" panose="020F0502020204030204" pitchFamily="34" charset="0"/>
                      </a:endParaRPr>
                    </a:p>
                  </a:txBody>
                  <a:tcPr anchor="ctr"/>
                </a:tc>
              </a:tr>
            </a:tbl>
          </a:graphicData>
        </a:graphic>
      </p:graphicFrame>
    </p:spTree>
    <p:extLst>
      <p:ext uri="{BB962C8B-B14F-4D97-AF65-F5344CB8AC3E}">
        <p14:creationId xmlns:p14="http://schemas.microsoft.com/office/powerpoint/2010/main" val="686984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9062" y="1919484"/>
            <a:ext cx="8772939" cy="451406"/>
          </a:xfrm>
        </p:spPr>
        <p:txBody>
          <a:bodyPr/>
          <a:lstStyle/>
          <a:p>
            <a:r>
              <a:rPr lang="en-US" i="1" dirty="0" smtClean="0">
                <a:cs typeface="Calibri" pitchFamily="34" charset="0"/>
              </a:rPr>
              <a:t>GNOSIS CERTIFICATES</a:t>
            </a:r>
            <a:endParaRPr lang="en-US" i="1" dirty="0"/>
          </a:p>
        </p:txBody>
      </p:sp>
    </p:spTree>
    <p:extLst>
      <p:ext uri="{BB962C8B-B14F-4D97-AF65-F5344CB8AC3E}">
        <p14:creationId xmlns:p14="http://schemas.microsoft.com/office/powerpoint/2010/main" val="910444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Calibri" pitchFamily="34" charset="0"/>
              </a:rPr>
              <a:t>GNOSIS Certificates &amp; </a:t>
            </a:r>
            <a:r>
              <a:rPr lang="en-US" dirty="0" smtClean="0">
                <a:cs typeface="Calibri" pitchFamily="34" charset="0"/>
              </a:rPr>
              <a:t>Completion </a:t>
            </a:r>
            <a:r>
              <a:rPr lang="en-US" dirty="0">
                <a:cs typeface="Calibri" pitchFamily="34" charset="0"/>
              </a:rPr>
              <a:t>of Learning Path</a:t>
            </a:r>
            <a:endParaRPr lang="en-US" dirty="0"/>
          </a:p>
        </p:txBody>
      </p:sp>
      <p:grpSp>
        <p:nvGrpSpPr>
          <p:cNvPr id="13" name="Group 12"/>
          <p:cNvGrpSpPr/>
          <p:nvPr/>
        </p:nvGrpSpPr>
        <p:grpSpPr>
          <a:xfrm>
            <a:off x="-1" y="1024156"/>
            <a:ext cx="9144001" cy="4952175"/>
            <a:chOff x="5970494" y="2504068"/>
            <a:chExt cx="12318034" cy="2003161"/>
          </a:xfrm>
        </p:grpSpPr>
        <p:grpSp>
          <p:nvGrpSpPr>
            <p:cNvPr id="14" name="Group 13"/>
            <p:cNvGrpSpPr/>
            <p:nvPr/>
          </p:nvGrpSpPr>
          <p:grpSpPr>
            <a:xfrm>
              <a:off x="5970494" y="2504068"/>
              <a:ext cx="12318034" cy="2003161"/>
              <a:chOff x="5970494" y="744146"/>
              <a:chExt cx="12318034" cy="5345371"/>
            </a:xfrm>
          </p:grpSpPr>
          <p:sp>
            <p:nvSpPr>
              <p:cNvPr id="18" name="Rectangle 17"/>
              <p:cNvSpPr/>
              <p:nvPr userDrawn="1"/>
            </p:nvSpPr>
            <p:spPr>
              <a:xfrm>
                <a:off x="5970494" y="2723177"/>
                <a:ext cx="3509959" cy="33663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smtClean="0">
                    <a:solidFill>
                      <a:schemeClr val="tx1"/>
                    </a:solidFill>
                  </a:rPr>
                  <a:t>A clinician can submit accrued CME/CE credit for contact hours earned completing GNOSIS education</a:t>
                </a:r>
              </a:p>
              <a:p>
                <a:endParaRPr lang="en-US" sz="1600" dirty="0" smtClean="0">
                  <a:solidFill>
                    <a:schemeClr val="tx1"/>
                  </a:solidFill>
                </a:endParaRPr>
              </a:p>
              <a:p>
                <a:pPr marL="342900" indent="-342900">
                  <a:buFont typeface="+mj-lt"/>
                  <a:buAutoNum type="arabicPeriod"/>
                </a:pPr>
                <a:r>
                  <a:rPr lang="en-US" sz="1600" dirty="0" smtClean="0">
                    <a:solidFill>
                      <a:schemeClr val="tx1"/>
                    </a:solidFill>
                  </a:rPr>
                  <a:t>GNOSIS Learning Path completions live under the Memorandum of Completion</a:t>
                </a:r>
                <a:endParaRPr lang="en-US" sz="1600" dirty="0">
                  <a:solidFill>
                    <a:schemeClr val="tx1"/>
                  </a:solidFill>
                </a:endParaRPr>
              </a:p>
            </p:txBody>
          </p:sp>
          <p:cxnSp>
            <p:nvCxnSpPr>
              <p:cNvPr id="20" name="Straight Connector 19"/>
              <p:cNvCxnSpPr/>
              <p:nvPr userDrawn="1"/>
            </p:nvCxnSpPr>
            <p:spPr>
              <a:xfrm flipV="1">
                <a:off x="5970494" y="744146"/>
                <a:ext cx="12318034" cy="47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Text Placeholder 18"/>
            <p:cNvSpPr txBox="1">
              <a:spLocks/>
            </p:cNvSpPr>
            <p:nvPr/>
          </p:nvSpPr>
          <p:spPr>
            <a:xfrm>
              <a:off x="5970495" y="2507338"/>
              <a:ext cx="12318033" cy="750705"/>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US" sz="1600" dirty="0" smtClean="0"/>
                <a:t>GNOSIS Certificates is repository for two types of certificates: 1. certificates for a clinician’s accrued CME/CE contact hours and 2. memorandum of completions. </a:t>
              </a:r>
            </a:p>
            <a:p>
              <a:pPr marL="0" indent="0">
                <a:buNone/>
              </a:pPr>
              <a:r>
                <a:rPr lang="en-US" sz="1600" dirty="0" smtClean="0"/>
                <a:t>CME/CE certificates are accrued in 15 minute increments as a clinician completes a subject area’s Learning Path. Memorandums of Completions are granted once you complete a subject area’s PPM and corresponding Learning Path.</a:t>
              </a:r>
              <a:endParaRPr lang="en-US" sz="1600" dirty="0"/>
            </a:p>
          </p:txBody>
        </p:sp>
      </p:grpSp>
      <p:pic>
        <p:nvPicPr>
          <p:cNvPr id="3" name="Picture 2" descr="Screen Shot 2014-07-29 at 4.00.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507" y="2272560"/>
            <a:ext cx="6181405" cy="4087444"/>
          </a:xfrm>
          <a:prstGeom prst="rect">
            <a:avLst/>
          </a:prstGeom>
        </p:spPr>
      </p:pic>
      <p:sp>
        <p:nvSpPr>
          <p:cNvPr id="22" name="Oval 14"/>
          <p:cNvSpPr>
            <a:spLocks noChangeArrowheads="1"/>
          </p:cNvSpPr>
          <p:nvPr>
            <p:custDataLst>
              <p:tags r:id="rId1"/>
            </p:custDataLst>
          </p:nvPr>
        </p:nvSpPr>
        <p:spPr bwMode="gray">
          <a:xfrm>
            <a:off x="4175353" y="2839966"/>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smtClean="0">
                <a:solidFill>
                  <a:schemeClr val="bg1"/>
                </a:solidFill>
              </a:rPr>
              <a:t>1</a:t>
            </a:r>
            <a:endParaRPr lang="en-US" sz="2200" b="1" dirty="0">
              <a:solidFill>
                <a:schemeClr val="bg1"/>
              </a:solidFill>
            </a:endParaRPr>
          </a:p>
        </p:txBody>
      </p:sp>
      <p:sp>
        <p:nvSpPr>
          <p:cNvPr id="23" name="Oval 14"/>
          <p:cNvSpPr>
            <a:spLocks noChangeArrowheads="1"/>
          </p:cNvSpPr>
          <p:nvPr>
            <p:custDataLst>
              <p:tags r:id="rId2"/>
            </p:custDataLst>
          </p:nvPr>
        </p:nvSpPr>
        <p:spPr bwMode="gray">
          <a:xfrm>
            <a:off x="3939777" y="3454458"/>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spTree>
    <p:extLst>
      <p:ext uri="{BB962C8B-B14F-4D97-AF65-F5344CB8AC3E}">
        <p14:creationId xmlns:p14="http://schemas.microsoft.com/office/powerpoint/2010/main" val="3169886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7-29 at 4.00.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683" y="858931"/>
            <a:ext cx="5348003" cy="40058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2211" y="2627350"/>
            <a:ext cx="5671789" cy="3659925"/>
          </a:xfrm>
          <a:prstGeom prst="rect">
            <a:avLst/>
          </a:prstGeom>
        </p:spPr>
      </p:pic>
      <p:sp>
        <p:nvSpPr>
          <p:cNvPr id="2" name="Title 1"/>
          <p:cNvSpPr>
            <a:spLocks noGrp="1"/>
          </p:cNvSpPr>
          <p:nvPr>
            <p:ph type="title"/>
          </p:nvPr>
        </p:nvSpPr>
        <p:spPr/>
        <p:txBody>
          <a:bodyPr>
            <a:normAutofit/>
          </a:bodyPr>
          <a:lstStyle/>
          <a:p>
            <a:r>
              <a:rPr lang="en-US" dirty="0">
                <a:cs typeface="Calibri" pitchFamily="34" charset="0"/>
              </a:rPr>
              <a:t>GNOSIS </a:t>
            </a:r>
            <a:r>
              <a:rPr lang="en-US" dirty="0" smtClean="0">
                <a:cs typeface="Calibri" pitchFamily="34" charset="0"/>
              </a:rPr>
              <a:t>Certificates</a:t>
            </a:r>
            <a:endParaRPr lang="en-US" dirty="0"/>
          </a:p>
        </p:txBody>
      </p:sp>
      <p:grpSp>
        <p:nvGrpSpPr>
          <p:cNvPr id="13" name="Group 12"/>
          <p:cNvGrpSpPr/>
          <p:nvPr/>
        </p:nvGrpSpPr>
        <p:grpSpPr>
          <a:xfrm>
            <a:off x="-1" y="1020007"/>
            <a:ext cx="2355777" cy="5079059"/>
            <a:chOff x="5970494" y="2502390"/>
            <a:chExt cx="3173506" cy="2054486"/>
          </a:xfrm>
        </p:grpSpPr>
        <p:grpSp>
          <p:nvGrpSpPr>
            <p:cNvPr id="14" name="Group 13"/>
            <p:cNvGrpSpPr/>
            <p:nvPr/>
          </p:nvGrpSpPr>
          <p:grpSpPr>
            <a:xfrm>
              <a:off x="5970494" y="2502390"/>
              <a:ext cx="3173506" cy="2004839"/>
              <a:chOff x="5970494" y="739669"/>
              <a:chExt cx="3173506" cy="5349849"/>
            </a:xfrm>
          </p:grpSpPr>
          <p:sp>
            <p:nvSpPr>
              <p:cNvPr id="18" name="Rectangle 17"/>
              <p:cNvSpPr/>
              <p:nvPr userDrawn="1"/>
            </p:nvSpPr>
            <p:spPr>
              <a:xfrm>
                <a:off x="5970494" y="739669"/>
                <a:ext cx="3173506" cy="5349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userDrawn="1"/>
            </p:nvCxnSpPr>
            <p:spPr>
              <a:xfrm>
                <a:off x="5970494" y="744620"/>
                <a:ext cx="31735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Text Placeholder 18"/>
            <p:cNvSpPr txBox="1">
              <a:spLocks/>
            </p:cNvSpPr>
            <p:nvPr/>
          </p:nvSpPr>
          <p:spPr>
            <a:xfrm>
              <a:off x="5970495" y="2507338"/>
              <a:ext cx="3173505" cy="2049538"/>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US" sz="1600" dirty="0"/>
                <a:t>8</a:t>
              </a:r>
              <a:r>
                <a:rPr lang="en-US" sz="1600" dirty="0" smtClean="0"/>
                <a:t>. Select ‘View Certificate’ to display the certificate to submit for educational content hours earned</a:t>
              </a:r>
            </a:p>
            <a:p>
              <a:pPr marL="0" indent="0">
                <a:buNone/>
              </a:pPr>
              <a:r>
                <a:rPr lang="en-US" sz="1600" dirty="0"/>
                <a:t>9</a:t>
              </a:r>
              <a:r>
                <a:rPr lang="en-US" sz="1600" dirty="0" smtClean="0"/>
                <a:t>. Print or email for  your records. We also recommend clinicians emailing memorandum of completions to their GNOSIS Peer Mentor.</a:t>
              </a:r>
            </a:p>
            <a:p>
              <a:pPr marL="0" indent="0">
                <a:buNone/>
              </a:pPr>
              <a:endParaRPr lang="en-US" sz="1600" dirty="0"/>
            </a:p>
          </p:txBody>
        </p:sp>
      </p:grpSp>
      <p:sp>
        <p:nvSpPr>
          <p:cNvPr id="21" name="Oval 14"/>
          <p:cNvSpPr>
            <a:spLocks noChangeArrowheads="1"/>
          </p:cNvSpPr>
          <p:nvPr>
            <p:custDataLst>
              <p:tags r:id="rId1"/>
            </p:custDataLst>
          </p:nvPr>
        </p:nvSpPr>
        <p:spPr bwMode="gray">
          <a:xfrm>
            <a:off x="5742459" y="1792854"/>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8</a:t>
            </a:r>
          </a:p>
        </p:txBody>
      </p:sp>
      <p:sp>
        <p:nvSpPr>
          <p:cNvPr id="25" name="Oval 14"/>
          <p:cNvSpPr>
            <a:spLocks noChangeArrowheads="1"/>
          </p:cNvSpPr>
          <p:nvPr>
            <p:custDataLst>
              <p:tags r:id="rId2"/>
            </p:custDataLst>
          </p:nvPr>
        </p:nvSpPr>
        <p:spPr bwMode="gray">
          <a:xfrm>
            <a:off x="7042367" y="3618086"/>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9</a:t>
            </a:r>
          </a:p>
        </p:txBody>
      </p:sp>
    </p:spTree>
    <p:extLst>
      <p:ext uri="{BB962C8B-B14F-4D97-AF65-F5344CB8AC3E}">
        <p14:creationId xmlns:p14="http://schemas.microsoft.com/office/powerpoint/2010/main" val="2407109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3794" name="Rectangle 2" hidden="1"/>
          <p:cNvGraphicFramePr>
            <a:graphicFrameLocks/>
          </p:cNvGraphicFramePr>
          <p:nvPr>
            <p:custDataLst>
              <p:tags r:id="rId2"/>
            </p:custDataLst>
            <p:extLst>
              <p:ext uri="{D42A27DB-BD31-4B8C-83A1-F6EECF244321}">
                <p14:modId xmlns:p14="http://schemas.microsoft.com/office/powerpoint/2010/main" val="4214840089"/>
              </p:ext>
            </p:extLst>
          </p:nvPr>
        </p:nvGraphicFramePr>
        <p:xfrm>
          <a:off x="270" y="1"/>
          <a:ext cx="161974" cy="161974"/>
        </p:xfrm>
        <a:graphic>
          <a:graphicData uri="http://schemas.openxmlformats.org/presentationml/2006/ole">
            <mc:AlternateContent xmlns:mc="http://schemas.openxmlformats.org/markup-compatibility/2006">
              <mc:Choice xmlns:v="urn:schemas-microsoft-com:vml" Requires="v">
                <p:oleObj spid="_x0000_s73749" name="think-cell Slide" r:id="rId23" imgW="0" imgH="0" progId="TCLayout.ActiveDocument.1">
                  <p:embed/>
                </p:oleObj>
              </mc:Choice>
              <mc:Fallback>
                <p:oleObj name="think-cell Slide" r:id="rId23" imgW="0" imgH="0" progId="TCLayout.ActiveDocument.1">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270" y="1"/>
                        <a:ext cx="161974" cy="1619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itle 1"/>
          <p:cNvSpPr>
            <a:spLocks noGrp="1"/>
          </p:cNvSpPr>
          <p:nvPr>
            <p:ph type="title"/>
          </p:nvPr>
        </p:nvSpPr>
        <p:spPr/>
        <p:txBody>
          <a:bodyPr/>
          <a:lstStyle/>
          <a:p>
            <a:r>
              <a:rPr lang="en-US" dirty="0" smtClean="0"/>
              <a:t>Contents</a:t>
            </a:r>
            <a:endParaRPr lang="en-US" dirty="0"/>
          </a:p>
        </p:txBody>
      </p:sp>
      <p:grpSp>
        <p:nvGrpSpPr>
          <p:cNvPr id="4" name="Group 3"/>
          <p:cNvGrpSpPr/>
          <p:nvPr/>
        </p:nvGrpSpPr>
        <p:grpSpPr>
          <a:xfrm>
            <a:off x="4713794" y="710592"/>
            <a:ext cx="4042507" cy="2979146"/>
            <a:chOff x="152018" y="763370"/>
            <a:chExt cx="4042507" cy="2979146"/>
          </a:xfrm>
        </p:grpSpPr>
        <p:grpSp>
          <p:nvGrpSpPr>
            <p:cNvPr id="72" name="Group 71"/>
            <p:cNvGrpSpPr/>
            <p:nvPr/>
          </p:nvGrpSpPr>
          <p:grpSpPr>
            <a:xfrm>
              <a:off x="152018" y="763370"/>
              <a:ext cx="4042507" cy="453690"/>
              <a:chOff x="4573955" y="828265"/>
              <a:chExt cx="4042507" cy="453690"/>
            </a:xfrm>
          </p:grpSpPr>
          <p:sp>
            <p:nvSpPr>
              <p:cNvPr id="134" name="Rectangle 10"/>
              <p:cNvSpPr>
                <a:spLocks noChangeArrowheads="1"/>
              </p:cNvSpPr>
              <p:nvPr/>
            </p:nvSpPr>
            <p:spPr bwMode="gray">
              <a:xfrm>
                <a:off x="4667493" y="828265"/>
                <a:ext cx="3948969" cy="45369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135" name="Rectangle 11"/>
              <p:cNvSpPr>
                <a:spLocks noChangeArrowheads="1"/>
              </p:cNvSpPr>
              <p:nvPr/>
            </p:nvSpPr>
            <p:spPr bwMode="gray">
              <a:xfrm>
                <a:off x="4850956" y="891867"/>
                <a:ext cx="3618133"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The GNOSIS Peer Mentor Experience</a:t>
                </a:r>
                <a:endParaRPr lang="en-US" sz="1500" dirty="0">
                  <a:latin typeface="+mn-lt"/>
                </a:endParaRPr>
              </a:p>
            </p:txBody>
          </p:sp>
          <p:sp>
            <p:nvSpPr>
              <p:cNvPr id="136" name="Oval 14"/>
              <p:cNvSpPr>
                <a:spLocks noChangeArrowheads="1"/>
              </p:cNvSpPr>
              <p:nvPr>
                <p:custDataLst>
                  <p:tags r:id="rId20"/>
                </p:custDataLst>
              </p:nvPr>
            </p:nvSpPr>
            <p:spPr bwMode="gray">
              <a:xfrm>
                <a:off x="4573955" y="937227"/>
                <a:ext cx="208595" cy="22055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smtClean="0">
                    <a:solidFill>
                      <a:schemeClr val="bg1"/>
                    </a:solidFill>
                  </a:rPr>
                  <a:t>10</a:t>
                </a:r>
                <a:endParaRPr lang="en-US" sz="1500" b="1" dirty="0">
                  <a:solidFill>
                    <a:schemeClr val="bg1"/>
                  </a:solidFill>
                </a:endParaRPr>
              </a:p>
            </p:txBody>
          </p:sp>
        </p:grpSp>
        <p:sp>
          <p:nvSpPr>
            <p:cNvPr id="73" name="Rectangle 10"/>
            <p:cNvSpPr>
              <a:spLocks noChangeArrowheads="1"/>
            </p:cNvSpPr>
            <p:nvPr/>
          </p:nvSpPr>
          <p:spPr bwMode="gray">
            <a:xfrm>
              <a:off x="897992" y="1332688"/>
              <a:ext cx="3282856" cy="405538"/>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74" name="Rectangle 11"/>
            <p:cNvSpPr>
              <a:spLocks noChangeArrowheads="1"/>
            </p:cNvSpPr>
            <p:nvPr/>
          </p:nvSpPr>
          <p:spPr bwMode="gray">
            <a:xfrm>
              <a:off x="1050508" y="1389540"/>
              <a:ext cx="3103698"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Peer Mentor Reporting Dashboard</a:t>
              </a:r>
              <a:endParaRPr lang="en-US" sz="1500" dirty="0">
                <a:latin typeface="+mn-lt"/>
              </a:endParaRPr>
            </a:p>
          </p:txBody>
        </p:sp>
        <p:sp>
          <p:nvSpPr>
            <p:cNvPr id="75" name="Oval 14"/>
            <p:cNvSpPr>
              <a:spLocks noChangeArrowheads="1"/>
            </p:cNvSpPr>
            <p:nvPr>
              <p:custDataLst>
                <p:tags r:id="rId15"/>
              </p:custDataLst>
            </p:nvPr>
          </p:nvSpPr>
          <p:spPr bwMode="gray">
            <a:xfrm>
              <a:off x="820232" y="1430085"/>
              <a:ext cx="173409" cy="197149"/>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a</a:t>
              </a:r>
            </a:p>
          </p:txBody>
        </p:sp>
        <p:grpSp>
          <p:nvGrpSpPr>
            <p:cNvPr id="76" name="Group 75"/>
            <p:cNvGrpSpPr/>
            <p:nvPr/>
          </p:nvGrpSpPr>
          <p:grpSpPr>
            <a:xfrm>
              <a:off x="820232" y="1837714"/>
              <a:ext cx="3360616" cy="405538"/>
              <a:chOff x="5242169" y="1902609"/>
              <a:chExt cx="3360616" cy="405538"/>
            </a:xfrm>
          </p:grpSpPr>
          <p:sp>
            <p:nvSpPr>
              <p:cNvPr id="131" name="Rectangle 4"/>
              <p:cNvSpPr>
                <a:spLocks noChangeArrowheads="1"/>
              </p:cNvSpPr>
              <p:nvPr/>
            </p:nvSpPr>
            <p:spPr bwMode="gray">
              <a:xfrm>
                <a:off x="5319929" y="1902609"/>
                <a:ext cx="3282856" cy="405538"/>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132" name="Rectangle 5"/>
              <p:cNvSpPr>
                <a:spLocks noChangeArrowheads="1"/>
              </p:cNvSpPr>
              <p:nvPr/>
            </p:nvSpPr>
            <p:spPr bwMode="gray">
              <a:xfrm>
                <a:off x="5472445" y="1959461"/>
                <a:ext cx="3007825"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err="1" smtClean="0">
                    <a:latin typeface="+mn-lt"/>
                  </a:rPr>
                  <a:t>Analyzing</a:t>
                </a:r>
                <a:r>
                  <a:rPr lang="en-GB" sz="1500" dirty="0" smtClean="0">
                    <a:latin typeface="+mn-lt"/>
                  </a:rPr>
                  <a:t> Practitioner Proficiency</a:t>
                </a:r>
                <a:endParaRPr lang="en-US" sz="1500" dirty="0">
                  <a:latin typeface="+mn-lt"/>
                </a:endParaRPr>
              </a:p>
            </p:txBody>
          </p:sp>
          <p:sp>
            <p:nvSpPr>
              <p:cNvPr id="133" name="Oval 15"/>
              <p:cNvSpPr>
                <a:spLocks noChangeArrowheads="1"/>
              </p:cNvSpPr>
              <p:nvPr>
                <p:custDataLst>
                  <p:tags r:id="rId19"/>
                </p:custDataLst>
              </p:nvPr>
            </p:nvSpPr>
            <p:spPr bwMode="gray">
              <a:xfrm>
                <a:off x="5242169" y="2000007"/>
                <a:ext cx="173409" cy="197149"/>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b</a:t>
                </a:r>
              </a:p>
            </p:txBody>
          </p:sp>
        </p:grpSp>
        <p:grpSp>
          <p:nvGrpSpPr>
            <p:cNvPr id="77" name="Group 76"/>
            <p:cNvGrpSpPr/>
            <p:nvPr/>
          </p:nvGrpSpPr>
          <p:grpSpPr>
            <a:xfrm>
              <a:off x="1525819" y="2349230"/>
              <a:ext cx="2654051" cy="1393286"/>
              <a:chOff x="1263182" y="1715311"/>
              <a:chExt cx="6531302" cy="2421518"/>
            </a:xfrm>
          </p:grpSpPr>
          <p:sp>
            <p:nvSpPr>
              <p:cNvPr id="122" name="Rectangle 4"/>
              <p:cNvSpPr>
                <a:spLocks noChangeArrowheads="1"/>
              </p:cNvSpPr>
              <p:nvPr/>
            </p:nvSpPr>
            <p:spPr bwMode="gray">
              <a:xfrm>
                <a:off x="1414308" y="2578634"/>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123" name="Rectangle 5"/>
              <p:cNvSpPr>
                <a:spLocks noChangeArrowheads="1"/>
              </p:cNvSpPr>
              <p:nvPr/>
            </p:nvSpPr>
            <p:spPr bwMode="gray">
              <a:xfrm>
                <a:off x="1710720" y="2675820"/>
                <a:ext cx="5845659" cy="401184"/>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Knowledge PPM Scores</a:t>
                </a:r>
                <a:endParaRPr lang="en-US" sz="1500" dirty="0">
                  <a:latin typeface="+mn-lt"/>
                </a:endParaRPr>
              </a:p>
            </p:txBody>
          </p:sp>
          <p:sp>
            <p:nvSpPr>
              <p:cNvPr id="124" name="Rectangle 7"/>
              <p:cNvSpPr>
                <a:spLocks noChangeArrowheads="1"/>
              </p:cNvSpPr>
              <p:nvPr/>
            </p:nvSpPr>
            <p:spPr bwMode="gray">
              <a:xfrm>
                <a:off x="1414308" y="3443578"/>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125" name="Rectangle 8"/>
              <p:cNvSpPr>
                <a:spLocks noChangeArrowheads="1"/>
              </p:cNvSpPr>
              <p:nvPr/>
            </p:nvSpPr>
            <p:spPr bwMode="gray">
              <a:xfrm>
                <a:off x="1710720" y="3540763"/>
                <a:ext cx="5845659" cy="401184"/>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Judgement PPM Scores</a:t>
                </a:r>
                <a:endParaRPr lang="en-US" sz="1500" dirty="0">
                  <a:latin typeface="+mn-lt"/>
                </a:endParaRPr>
              </a:p>
            </p:txBody>
          </p:sp>
          <p:sp>
            <p:nvSpPr>
              <p:cNvPr id="126" name="Rectangle 10"/>
              <p:cNvSpPr>
                <a:spLocks noChangeArrowheads="1"/>
              </p:cNvSpPr>
              <p:nvPr/>
            </p:nvSpPr>
            <p:spPr bwMode="gray">
              <a:xfrm>
                <a:off x="1414308" y="1715311"/>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127" name="Rectangle 11"/>
              <p:cNvSpPr>
                <a:spLocks noChangeArrowheads="1"/>
              </p:cNvSpPr>
              <p:nvPr/>
            </p:nvSpPr>
            <p:spPr bwMode="gray">
              <a:xfrm>
                <a:off x="1710720" y="1812498"/>
                <a:ext cx="5845659" cy="401184"/>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Group Scores</a:t>
                </a:r>
                <a:endParaRPr lang="en-US" sz="1500" dirty="0">
                  <a:latin typeface="+mn-lt"/>
                </a:endParaRPr>
              </a:p>
            </p:txBody>
          </p:sp>
          <p:sp>
            <p:nvSpPr>
              <p:cNvPr id="128" name="Oval 14"/>
              <p:cNvSpPr>
                <a:spLocks noChangeArrowheads="1"/>
              </p:cNvSpPr>
              <p:nvPr>
                <p:custDataLst>
                  <p:tags r:id="rId16"/>
                </p:custDataLst>
              </p:nvPr>
            </p:nvSpPr>
            <p:spPr bwMode="gray">
              <a:xfrm>
                <a:off x="1263182" y="1881808"/>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1</a:t>
                </a:r>
              </a:p>
            </p:txBody>
          </p:sp>
          <p:sp>
            <p:nvSpPr>
              <p:cNvPr id="129" name="Oval 15"/>
              <p:cNvSpPr>
                <a:spLocks noChangeArrowheads="1"/>
              </p:cNvSpPr>
              <p:nvPr>
                <p:custDataLst>
                  <p:tags r:id="rId17"/>
                </p:custDataLst>
              </p:nvPr>
            </p:nvSpPr>
            <p:spPr bwMode="gray">
              <a:xfrm>
                <a:off x="1263182" y="2745132"/>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a:solidFill>
                      <a:schemeClr val="bg1"/>
                    </a:solidFill>
                  </a:rPr>
                  <a:t>2</a:t>
                </a:r>
              </a:p>
            </p:txBody>
          </p:sp>
          <p:sp>
            <p:nvSpPr>
              <p:cNvPr id="130" name="Oval 16"/>
              <p:cNvSpPr>
                <a:spLocks noChangeArrowheads="1"/>
              </p:cNvSpPr>
              <p:nvPr>
                <p:custDataLst>
                  <p:tags r:id="rId18"/>
                </p:custDataLst>
              </p:nvPr>
            </p:nvSpPr>
            <p:spPr bwMode="gray">
              <a:xfrm>
                <a:off x="1263182" y="3610076"/>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a:solidFill>
                      <a:schemeClr val="bg1"/>
                    </a:solidFill>
                  </a:rPr>
                  <a:t>3</a:t>
                </a:r>
              </a:p>
            </p:txBody>
          </p:sp>
        </p:grpSp>
      </p:grpSp>
      <p:grpSp>
        <p:nvGrpSpPr>
          <p:cNvPr id="3" name="Group 2"/>
          <p:cNvGrpSpPr/>
          <p:nvPr/>
        </p:nvGrpSpPr>
        <p:grpSpPr>
          <a:xfrm>
            <a:off x="5370817" y="3849156"/>
            <a:ext cx="3375574" cy="1904564"/>
            <a:chOff x="822342" y="3843309"/>
            <a:chExt cx="3375574" cy="1904564"/>
          </a:xfrm>
        </p:grpSpPr>
        <p:grpSp>
          <p:nvGrpSpPr>
            <p:cNvPr id="78" name="Group 77"/>
            <p:cNvGrpSpPr/>
            <p:nvPr/>
          </p:nvGrpSpPr>
          <p:grpSpPr>
            <a:xfrm>
              <a:off x="822342" y="3843309"/>
              <a:ext cx="3360616" cy="1416538"/>
              <a:chOff x="1263182" y="1715311"/>
              <a:chExt cx="6531302" cy="2421518"/>
            </a:xfrm>
          </p:grpSpPr>
          <p:sp>
            <p:nvSpPr>
              <p:cNvPr id="83" name="Rectangle 4"/>
              <p:cNvSpPr>
                <a:spLocks noChangeArrowheads="1"/>
              </p:cNvSpPr>
              <p:nvPr/>
            </p:nvSpPr>
            <p:spPr bwMode="gray">
              <a:xfrm>
                <a:off x="1414308" y="2578634"/>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84" name="Rectangle 5"/>
              <p:cNvSpPr>
                <a:spLocks noChangeArrowheads="1"/>
              </p:cNvSpPr>
              <p:nvPr/>
            </p:nvSpPr>
            <p:spPr bwMode="gray">
              <a:xfrm>
                <a:off x="1710720" y="2675820"/>
                <a:ext cx="5845658" cy="394599"/>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Course Status</a:t>
                </a:r>
                <a:endParaRPr lang="en-US" sz="1500" dirty="0">
                  <a:latin typeface="+mn-lt"/>
                </a:endParaRPr>
              </a:p>
            </p:txBody>
          </p:sp>
          <p:sp>
            <p:nvSpPr>
              <p:cNvPr id="85" name="Rectangle 7"/>
              <p:cNvSpPr>
                <a:spLocks noChangeArrowheads="1"/>
              </p:cNvSpPr>
              <p:nvPr/>
            </p:nvSpPr>
            <p:spPr bwMode="gray">
              <a:xfrm>
                <a:off x="1414308" y="3443578"/>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116" name="Rectangle 8"/>
              <p:cNvSpPr>
                <a:spLocks noChangeArrowheads="1"/>
              </p:cNvSpPr>
              <p:nvPr/>
            </p:nvSpPr>
            <p:spPr bwMode="gray">
              <a:xfrm>
                <a:off x="1710720" y="3540762"/>
                <a:ext cx="5845658" cy="394599"/>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Learning Path Status</a:t>
                </a:r>
                <a:endParaRPr lang="en-US" sz="1500" dirty="0">
                  <a:latin typeface="+mn-lt"/>
                </a:endParaRPr>
              </a:p>
            </p:txBody>
          </p:sp>
          <p:sp>
            <p:nvSpPr>
              <p:cNvPr id="117" name="Rectangle 10"/>
              <p:cNvSpPr>
                <a:spLocks noChangeArrowheads="1"/>
              </p:cNvSpPr>
              <p:nvPr/>
            </p:nvSpPr>
            <p:spPr bwMode="gray">
              <a:xfrm>
                <a:off x="1414308" y="1715311"/>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118" name="Rectangle 11"/>
              <p:cNvSpPr>
                <a:spLocks noChangeArrowheads="1"/>
              </p:cNvSpPr>
              <p:nvPr/>
            </p:nvSpPr>
            <p:spPr bwMode="gray">
              <a:xfrm>
                <a:off x="1710720" y="1812497"/>
                <a:ext cx="5845658" cy="394599"/>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Registrations</a:t>
                </a:r>
                <a:endParaRPr lang="en-US" sz="1500" dirty="0">
                  <a:latin typeface="+mn-lt"/>
                </a:endParaRPr>
              </a:p>
            </p:txBody>
          </p:sp>
          <p:sp>
            <p:nvSpPr>
              <p:cNvPr id="119" name="Oval 14"/>
              <p:cNvSpPr>
                <a:spLocks noChangeArrowheads="1"/>
              </p:cNvSpPr>
              <p:nvPr>
                <p:custDataLst>
                  <p:tags r:id="rId12"/>
                </p:custDataLst>
              </p:nvPr>
            </p:nvSpPr>
            <p:spPr bwMode="gray">
              <a:xfrm>
                <a:off x="1263182" y="1881808"/>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c</a:t>
                </a:r>
              </a:p>
            </p:txBody>
          </p:sp>
          <p:sp>
            <p:nvSpPr>
              <p:cNvPr id="120" name="Oval 15"/>
              <p:cNvSpPr>
                <a:spLocks noChangeArrowheads="1"/>
              </p:cNvSpPr>
              <p:nvPr>
                <p:custDataLst>
                  <p:tags r:id="rId13"/>
                </p:custDataLst>
              </p:nvPr>
            </p:nvSpPr>
            <p:spPr bwMode="gray">
              <a:xfrm>
                <a:off x="1263182" y="2745132"/>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d</a:t>
                </a:r>
              </a:p>
            </p:txBody>
          </p:sp>
          <p:sp>
            <p:nvSpPr>
              <p:cNvPr id="121" name="Oval 16"/>
              <p:cNvSpPr>
                <a:spLocks noChangeArrowheads="1"/>
              </p:cNvSpPr>
              <p:nvPr>
                <p:custDataLst>
                  <p:tags r:id="rId14"/>
                </p:custDataLst>
              </p:nvPr>
            </p:nvSpPr>
            <p:spPr bwMode="gray">
              <a:xfrm>
                <a:off x="1263182" y="3610076"/>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e</a:t>
                </a:r>
              </a:p>
            </p:txBody>
          </p:sp>
        </p:grpSp>
        <p:grpSp>
          <p:nvGrpSpPr>
            <p:cNvPr id="79" name="Group 78"/>
            <p:cNvGrpSpPr/>
            <p:nvPr/>
          </p:nvGrpSpPr>
          <p:grpSpPr>
            <a:xfrm>
              <a:off x="837300" y="5342335"/>
              <a:ext cx="3360616" cy="405538"/>
              <a:chOff x="5242169" y="1902609"/>
              <a:chExt cx="3360616" cy="405538"/>
            </a:xfrm>
          </p:grpSpPr>
          <p:sp>
            <p:nvSpPr>
              <p:cNvPr id="80" name="Rectangle 4"/>
              <p:cNvSpPr>
                <a:spLocks noChangeArrowheads="1"/>
              </p:cNvSpPr>
              <p:nvPr/>
            </p:nvSpPr>
            <p:spPr bwMode="gray">
              <a:xfrm>
                <a:off x="5319929" y="1902609"/>
                <a:ext cx="3282856" cy="405538"/>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81" name="Rectangle 5"/>
              <p:cNvSpPr>
                <a:spLocks noChangeArrowheads="1"/>
              </p:cNvSpPr>
              <p:nvPr/>
            </p:nvSpPr>
            <p:spPr bwMode="gray">
              <a:xfrm>
                <a:off x="5472445" y="1959461"/>
                <a:ext cx="3007825"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Course Status v. Learning Path Status</a:t>
                </a:r>
                <a:endParaRPr lang="en-US" sz="1500" dirty="0">
                  <a:latin typeface="+mn-lt"/>
                </a:endParaRPr>
              </a:p>
            </p:txBody>
          </p:sp>
          <p:sp>
            <p:nvSpPr>
              <p:cNvPr id="82" name="Oval 15"/>
              <p:cNvSpPr>
                <a:spLocks noChangeArrowheads="1"/>
              </p:cNvSpPr>
              <p:nvPr>
                <p:custDataLst>
                  <p:tags r:id="rId11"/>
                </p:custDataLst>
              </p:nvPr>
            </p:nvSpPr>
            <p:spPr bwMode="gray">
              <a:xfrm>
                <a:off x="5242169" y="2000007"/>
                <a:ext cx="173409" cy="197149"/>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f</a:t>
                </a:r>
              </a:p>
            </p:txBody>
          </p:sp>
        </p:grpSp>
      </p:grpSp>
      <p:grpSp>
        <p:nvGrpSpPr>
          <p:cNvPr id="66" name="Group 65"/>
          <p:cNvGrpSpPr/>
          <p:nvPr/>
        </p:nvGrpSpPr>
        <p:grpSpPr>
          <a:xfrm>
            <a:off x="185265" y="703886"/>
            <a:ext cx="4042507" cy="453690"/>
            <a:chOff x="4573955" y="828265"/>
            <a:chExt cx="4042507" cy="453690"/>
          </a:xfrm>
        </p:grpSpPr>
        <p:sp>
          <p:nvSpPr>
            <p:cNvPr id="99" name="Rectangle 10"/>
            <p:cNvSpPr>
              <a:spLocks noChangeArrowheads="1"/>
            </p:cNvSpPr>
            <p:nvPr/>
          </p:nvSpPr>
          <p:spPr bwMode="gray">
            <a:xfrm>
              <a:off x="4667493" y="828265"/>
              <a:ext cx="3948969" cy="45369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100" name="Rectangle 11"/>
            <p:cNvSpPr>
              <a:spLocks noChangeArrowheads="1"/>
            </p:cNvSpPr>
            <p:nvPr/>
          </p:nvSpPr>
          <p:spPr bwMode="gray">
            <a:xfrm>
              <a:off x="4850956" y="891867"/>
              <a:ext cx="3618133"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sz="1500" dirty="0" smtClean="0">
                  <a:latin typeface="+mn-lt"/>
                </a:rPr>
                <a:t>GNOSIS Reporting for Clinical Users</a:t>
              </a:r>
              <a:endParaRPr lang="en-US" sz="1500" dirty="0">
                <a:latin typeface="+mn-lt"/>
              </a:endParaRPr>
            </a:p>
          </p:txBody>
        </p:sp>
        <p:sp>
          <p:nvSpPr>
            <p:cNvPr id="101" name="Oval 14"/>
            <p:cNvSpPr>
              <a:spLocks noChangeArrowheads="1"/>
            </p:cNvSpPr>
            <p:nvPr>
              <p:custDataLst>
                <p:tags r:id="rId10"/>
              </p:custDataLst>
            </p:nvPr>
          </p:nvSpPr>
          <p:spPr bwMode="gray">
            <a:xfrm>
              <a:off x="4573955" y="937227"/>
              <a:ext cx="208595" cy="22055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8</a:t>
              </a:r>
            </a:p>
          </p:txBody>
        </p:sp>
      </p:grpSp>
      <p:grpSp>
        <p:nvGrpSpPr>
          <p:cNvPr id="71" name="Group 70"/>
          <p:cNvGrpSpPr/>
          <p:nvPr/>
        </p:nvGrpSpPr>
        <p:grpSpPr>
          <a:xfrm>
            <a:off x="847290" y="1271466"/>
            <a:ext cx="3360616" cy="1416538"/>
            <a:chOff x="1263182" y="1715311"/>
            <a:chExt cx="6531302" cy="2421518"/>
          </a:xfrm>
        </p:grpSpPr>
        <p:sp>
          <p:nvSpPr>
            <p:cNvPr id="90" name="Rectangle 4"/>
            <p:cNvSpPr>
              <a:spLocks noChangeArrowheads="1"/>
            </p:cNvSpPr>
            <p:nvPr/>
          </p:nvSpPr>
          <p:spPr bwMode="gray">
            <a:xfrm>
              <a:off x="1414308" y="2578634"/>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91" name="Rectangle 5"/>
            <p:cNvSpPr>
              <a:spLocks noChangeArrowheads="1"/>
            </p:cNvSpPr>
            <p:nvPr/>
          </p:nvSpPr>
          <p:spPr bwMode="gray">
            <a:xfrm>
              <a:off x="1710720" y="2675820"/>
              <a:ext cx="5845658" cy="394599"/>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Judgment Report</a:t>
              </a:r>
              <a:endParaRPr lang="en-US" sz="1500" dirty="0">
                <a:latin typeface="+mn-lt"/>
              </a:endParaRPr>
            </a:p>
          </p:txBody>
        </p:sp>
        <p:sp>
          <p:nvSpPr>
            <p:cNvPr id="92" name="Rectangle 7"/>
            <p:cNvSpPr>
              <a:spLocks noChangeArrowheads="1"/>
            </p:cNvSpPr>
            <p:nvPr/>
          </p:nvSpPr>
          <p:spPr bwMode="gray">
            <a:xfrm>
              <a:off x="1414308" y="3443578"/>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93" name="Rectangle 8"/>
            <p:cNvSpPr>
              <a:spLocks noChangeArrowheads="1"/>
            </p:cNvSpPr>
            <p:nvPr/>
          </p:nvSpPr>
          <p:spPr bwMode="gray">
            <a:xfrm>
              <a:off x="1710720" y="3486034"/>
              <a:ext cx="5845658" cy="394599"/>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Explain My Score Feature</a:t>
              </a:r>
              <a:endParaRPr lang="en-US" sz="1500" dirty="0">
                <a:latin typeface="+mn-lt"/>
              </a:endParaRPr>
            </a:p>
          </p:txBody>
        </p:sp>
        <p:sp>
          <p:nvSpPr>
            <p:cNvPr id="94" name="Rectangle 10"/>
            <p:cNvSpPr>
              <a:spLocks noChangeArrowheads="1"/>
            </p:cNvSpPr>
            <p:nvPr/>
          </p:nvSpPr>
          <p:spPr bwMode="gray">
            <a:xfrm>
              <a:off x="1414308" y="1715311"/>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95" name="Rectangle 11"/>
            <p:cNvSpPr>
              <a:spLocks noChangeArrowheads="1"/>
            </p:cNvSpPr>
            <p:nvPr/>
          </p:nvSpPr>
          <p:spPr bwMode="gray">
            <a:xfrm>
              <a:off x="1710720" y="1812497"/>
              <a:ext cx="5845658" cy="394599"/>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Knowledge Report</a:t>
              </a:r>
              <a:endParaRPr lang="en-US" sz="1500" dirty="0">
                <a:latin typeface="+mn-lt"/>
              </a:endParaRPr>
            </a:p>
          </p:txBody>
        </p:sp>
        <p:sp>
          <p:nvSpPr>
            <p:cNvPr id="96" name="Oval 14"/>
            <p:cNvSpPr>
              <a:spLocks noChangeArrowheads="1"/>
            </p:cNvSpPr>
            <p:nvPr>
              <p:custDataLst>
                <p:tags r:id="rId7"/>
              </p:custDataLst>
            </p:nvPr>
          </p:nvSpPr>
          <p:spPr bwMode="gray">
            <a:xfrm>
              <a:off x="1263182" y="1881808"/>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a</a:t>
              </a:r>
            </a:p>
          </p:txBody>
        </p:sp>
        <p:sp>
          <p:nvSpPr>
            <p:cNvPr id="97" name="Oval 15"/>
            <p:cNvSpPr>
              <a:spLocks noChangeArrowheads="1"/>
            </p:cNvSpPr>
            <p:nvPr>
              <p:custDataLst>
                <p:tags r:id="rId8"/>
              </p:custDataLst>
            </p:nvPr>
          </p:nvSpPr>
          <p:spPr bwMode="gray">
            <a:xfrm>
              <a:off x="1263182" y="2745132"/>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b</a:t>
              </a:r>
            </a:p>
          </p:txBody>
        </p:sp>
        <p:sp>
          <p:nvSpPr>
            <p:cNvPr id="98" name="Oval 16"/>
            <p:cNvSpPr>
              <a:spLocks noChangeArrowheads="1"/>
            </p:cNvSpPr>
            <p:nvPr>
              <p:custDataLst>
                <p:tags r:id="rId9"/>
              </p:custDataLst>
            </p:nvPr>
          </p:nvSpPr>
          <p:spPr bwMode="gray">
            <a:xfrm>
              <a:off x="1263182" y="3610076"/>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c</a:t>
              </a:r>
            </a:p>
          </p:txBody>
        </p:sp>
      </p:grpSp>
      <p:grpSp>
        <p:nvGrpSpPr>
          <p:cNvPr id="7" name="Group 6"/>
          <p:cNvGrpSpPr/>
          <p:nvPr/>
        </p:nvGrpSpPr>
        <p:grpSpPr>
          <a:xfrm>
            <a:off x="188248" y="2811268"/>
            <a:ext cx="4042507" cy="1984118"/>
            <a:chOff x="275408" y="4317973"/>
            <a:chExt cx="4042507" cy="1984118"/>
          </a:xfrm>
        </p:grpSpPr>
        <p:grpSp>
          <p:nvGrpSpPr>
            <p:cNvPr id="65" name="Group 64"/>
            <p:cNvGrpSpPr/>
            <p:nvPr/>
          </p:nvGrpSpPr>
          <p:grpSpPr>
            <a:xfrm>
              <a:off x="275408" y="4317973"/>
              <a:ext cx="4042507" cy="453690"/>
              <a:chOff x="4573955" y="828265"/>
              <a:chExt cx="4042507" cy="453690"/>
            </a:xfrm>
          </p:grpSpPr>
          <p:sp>
            <p:nvSpPr>
              <p:cNvPr id="67" name="Rectangle 10"/>
              <p:cNvSpPr>
                <a:spLocks noChangeArrowheads="1"/>
              </p:cNvSpPr>
              <p:nvPr/>
            </p:nvSpPr>
            <p:spPr bwMode="gray">
              <a:xfrm>
                <a:off x="4667493" y="828265"/>
                <a:ext cx="3948969" cy="45369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86" name="Rectangle 11"/>
              <p:cNvSpPr>
                <a:spLocks noChangeArrowheads="1"/>
              </p:cNvSpPr>
              <p:nvPr/>
            </p:nvSpPr>
            <p:spPr bwMode="gray">
              <a:xfrm>
                <a:off x="4850956" y="891867"/>
                <a:ext cx="3618133"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sz="1500" dirty="0" smtClean="0">
                    <a:latin typeface="+mn-lt"/>
                  </a:rPr>
                  <a:t>GNOSIS Catalog</a:t>
                </a:r>
                <a:endParaRPr lang="en-US" sz="1500" dirty="0">
                  <a:latin typeface="+mn-lt"/>
                </a:endParaRPr>
              </a:p>
            </p:txBody>
          </p:sp>
          <p:sp>
            <p:nvSpPr>
              <p:cNvPr id="87" name="Oval 14"/>
              <p:cNvSpPr>
                <a:spLocks noChangeArrowheads="1"/>
              </p:cNvSpPr>
              <p:nvPr>
                <p:custDataLst>
                  <p:tags r:id="rId6"/>
                </p:custDataLst>
              </p:nvPr>
            </p:nvSpPr>
            <p:spPr bwMode="gray">
              <a:xfrm>
                <a:off x="4573955" y="937227"/>
                <a:ext cx="208595" cy="22055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9</a:t>
                </a:r>
              </a:p>
            </p:txBody>
          </p:sp>
        </p:grpSp>
        <p:grpSp>
          <p:nvGrpSpPr>
            <p:cNvPr id="88" name="Group 87"/>
            <p:cNvGrpSpPr/>
            <p:nvPr/>
          </p:nvGrpSpPr>
          <p:grpSpPr>
            <a:xfrm>
              <a:off x="937433" y="4885553"/>
              <a:ext cx="3360616" cy="1416538"/>
              <a:chOff x="1263182" y="1715311"/>
              <a:chExt cx="6531302" cy="2421518"/>
            </a:xfrm>
          </p:grpSpPr>
          <p:sp>
            <p:nvSpPr>
              <p:cNvPr id="89" name="Rectangle 4"/>
              <p:cNvSpPr>
                <a:spLocks noChangeArrowheads="1"/>
              </p:cNvSpPr>
              <p:nvPr/>
            </p:nvSpPr>
            <p:spPr bwMode="gray">
              <a:xfrm>
                <a:off x="1414308" y="2578634"/>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102" name="Rectangle 5"/>
              <p:cNvSpPr>
                <a:spLocks noChangeArrowheads="1"/>
              </p:cNvSpPr>
              <p:nvPr/>
            </p:nvSpPr>
            <p:spPr bwMode="gray">
              <a:xfrm>
                <a:off x="1710720" y="2675820"/>
                <a:ext cx="5845658" cy="394599"/>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Courses without PPM</a:t>
                </a:r>
                <a:endParaRPr lang="en-US" sz="1500" dirty="0">
                  <a:latin typeface="+mn-lt"/>
                </a:endParaRPr>
              </a:p>
            </p:txBody>
          </p:sp>
          <p:sp>
            <p:nvSpPr>
              <p:cNvPr id="103" name="Rectangle 7"/>
              <p:cNvSpPr>
                <a:spLocks noChangeArrowheads="1"/>
              </p:cNvSpPr>
              <p:nvPr/>
            </p:nvSpPr>
            <p:spPr bwMode="gray">
              <a:xfrm>
                <a:off x="1414308" y="3443578"/>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104" name="Rectangle 8"/>
              <p:cNvSpPr>
                <a:spLocks noChangeArrowheads="1"/>
              </p:cNvSpPr>
              <p:nvPr/>
            </p:nvSpPr>
            <p:spPr bwMode="gray">
              <a:xfrm>
                <a:off x="1710720" y="3486033"/>
                <a:ext cx="6079267" cy="394599"/>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Dashboard with earned CME/CE credits </a:t>
                </a:r>
                <a:endParaRPr lang="en-US" sz="1500" dirty="0">
                  <a:latin typeface="+mn-lt"/>
                </a:endParaRPr>
              </a:p>
            </p:txBody>
          </p:sp>
          <p:sp>
            <p:nvSpPr>
              <p:cNvPr id="105" name="Rectangle 10"/>
              <p:cNvSpPr>
                <a:spLocks noChangeArrowheads="1"/>
              </p:cNvSpPr>
              <p:nvPr/>
            </p:nvSpPr>
            <p:spPr bwMode="gray">
              <a:xfrm>
                <a:off x="1414308" y="1715311"/>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106" name="Rectangle 11"/>
              <p:cNvSpPr>
                <a:spLocks noChangeArrowheads="1"/>
              </p:cNvSpPr>
              <p:nvPr/>
            </p:nvSpPr>
            <p:spPr bwMode="gray">
              <a:xfrm>
                <a:off x="1710720" y="1812497"/>
                <a:ext cx="5845658" cy="394599"/>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Courses with PPM</a:t>
                </a:r>
                <a:endParaRPr lang="en-US" sz="1500" dirty="0">
                  <a:latin typeface="+mn-lt"/>
                </a:endParaRPr>
              </a:p>
            </p:txBody>
          </p:sp>
          <p:sp>
            <p:nvSpPr>
              <p:cNvPr id="107" name="Oval 14"/>
              <p:cNvSpPr>
                <a:spLocks noChangeArrowheads="1"/>
              </p:cNvSpPr>
              <p:nvPr>
                <p:custDataLst>
                  <p:tags r:id="rId3"/>
                </p:custDataLst>
              </p:nvPr>
            </p:nvSpPr>
            <p:spPr bwMode="gray">
              <a:xfrm>
                <a:off x="1263182" y="1881808"/>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a</a:t>
                </a:r>
              </a:p>
            </p:txBody>
          </p:sp>
          <p:sp>
            <p:nvSpPr>
              <p:cNvPr id="108" name="Oval 15"/>
              <p:cNvSpPr>
                <a:spLocks noChangeArrowheads="1"/>
              </p:cNvSpPr>
              <p:nvPr>
                <p:custDataLst>
                  <p:tags r:id="rId4"/>
                </p:custDataLst>
              </p:nvPr>
            </p:nvSpPr>
            <p:spPr bwMode="gray">
              <a:xfrm>
                <a:off x="1263182" y="2745132"/>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b</a:t>
                </a:r>
              </a:p>
            </p:txBody>
          </p:sp>
          <p:sp>
            <p:nvSpPr>
              <p:cNvPr id="109" name="Oval 16"/>
              <p:cNvSpPr>
                <a:spLocks noChangeArrowheads="1"/>
              </p:cNvSpPr>
              <p:nvPr>
                <p:custDataLst>
                  <p:tags r:id="rId5"/>
                </p:custDataLst>
              </p:nvPr>
            </p:nvSpPr>
            <p:spPr bwMode="gray">
              <a:xfrm>
                <a:off x="1263182" y="3610076"/>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c</a:t>
                </a:r>
              </a:p>
            </p:txBody>
          </p:sp>
        </p:grpSp>
      </p:grpSp>
    </p:spTree>
    <p:extLst>
      <p:ext uri="{BB962C8B-B14F-4D97-AF65-F5344CB8AC3E}">
        <p14:creationId xmlns:p14="http://schemas.microsoft.com/office/powerpoint/2010/main" val="168184391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cs typeface="Calibri" pitchFamily="34" charset="0"/>
              </a:rPr>
              <a:t>GNOSIS </a:t>
            </a:r>
            <a:r>
              <a:rPr lang="en-US" dirty="0" smtClean="0">
                <a:cs typeface="Calibri" pitchFamily="34" charset="0"/>
              </a:rPr>
              <a:t>Memorandum of Completion </a:t>
            </a:r>
            <a:r>
              <a:rPr lang="en-US" dirty="0">
                <a:cs typeface="Calibri" pitchFamily="34" charset="0"/>
              </a:rPr>
              <a:t>of Learning Path</a:t>
            </a:r>
            <a:endParaRPr lang="en-US" dirty="0"/>
          </a:p>
        </p:txBody>
      </p:sp>
      <p:grpSp>
        <p:nvGrpSpPr>
          <p:cNvPr id="13" name="Group 12"/>
          <p:cNvGrpSpPr/>
          <p:nvPr/>
        </p:nvGrpSpPr>
        <p:grpSpPr>
          <a:xfrm>
            <a:off x="-1" y="1020007"/>
            <a:ext cx="2355777" cy="5079059"/>
            <a:chOff x="5970494" y="2502390"/>
            <a:chExt cx="3173506" cy="2054486"/>
          </a:xfrm>
        </p:grpSpPr>
        <p:grpSp>
          <p:nvGrpSpPr>
            <p:cNvPr id="14" name="Group 13"/>
            <p:cNvGrpSpPr/>
            <p:nvPr/>
          </p:nvGrpSpPr>
          <p:grpSpPr>
            <a:xfrm>
              <a:off x="5970494" y="2502390"/>
              <a:ext cx="3173506" cy="2004839"/>
              <a:chOff x="5970494" y="739669"/>
              <a:chExt cx="3173506" cy="5349849"/>
            </a:xfrm>
          </p:grpSpPr>
          <p:sp>
            <p:nvSpPr>
              <p:cNvPr id="18" name="Rectangle 17"/>
              <p:cNvSpPr/>
              <p:nvPr userDrawn="1"/>
            </p:nvSpPr>
            <p:spPr>
              <a:xfrm>
                <a:off x="5970494" y="739669"/>
                <a:ext cx="3173506" cy="5349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userDrawn="1"/>
            </p:nvCxnSpPr>
            <p:spPr>
              <a:xfrm>
                <a:off x="5970494" y="744620"/>
                <a:ext cx="31735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Text Placeholder 18"/>
            <p:cNvSpPr txBox="1">
              <a:spLocks/>
            </p:cNvSpPr>
            <p:nvPr/>
          </p:nvSpPr>
          <p:spPr>
            <a:xfrm>
              <a:off x="5970495" y="2507338"/>
              <a:ext cx="3173505" cy="2049538"/>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indent="-342900">
                <a:buFont typeface="+mj-lt"/>
                <a:buAutoNum type="arabicPeriod"/>
              </a:pPr>
              <a:r>
                <a:rPr lang="en-US" sz="1600" dirty="0" smtClean="0"/>
                <a:t>Summary of red and yellow content segments is zero </a:t>
              </a:r>
            </a:p>
            <a:p>
              <a:pPr marL="342900" indent="-342900">
                <a:buAutoNum type="arabicPeriod"/>
              </a:pPr>
              <a:r>
                <a:rPr lang="en-US" sz="1600" dirty="0" smtClean="0"/>
                <a:t>Remaining content are green and available to complete for more credit hours</a:t>
              </a:r>
            </a:p>
            <a:p>
              <a:pPr marL="342900" indent="-342900">
                <a:buAutoNum type="arabicPeriod"/>
              </a:pPr>
              <a:r>
                <a:rPr lang="en-US" sz="1600" dirty="0" smtClean="0"/>
                <a:t>Select “certificates”</a:t>
              </a:r>
            </a:p>
            <a:p>
              <a:pPr marL="342900" indent="-342900">
                <a:buAutoNum type="arabicPeriod"/>
              </a:pPr>
              <a:r>
                <a:rPr lang="en-US" sz="1600" dirty="0" smtClean="0"/>
                <a:t>Certificates generated for CME/CE credits earned</a:t>
              </a:r>
            </a:p>
            <a:p>
              <a:pPr marL="342900" indent="-342900">
                <a:buAutoNum type="arabicPeriod"/>
              </a:pPr>
              <a:r>
                <a:rPr lang="en-US" sz="1600" dirty="0" smtClean="0"/>
                <a:t>Memorandum of Completion generated for completing GNOSIS Learning Path</a:t>
              </a:r>
            </a:p>
            <a:p>
              <a:pPr marL="0" indent="0">
                <a:buNone/>
              </a:pPr>
              <a:endParaRPr lang="en-US" sz="1600" dirty="0" smtClean="0"/>
            </a:p>
            <a:p>
              <a:pPr marL="0" indent="0">
                <a:buNone/>
              </a:pPr>
              <a:endParaRPr lang="en-US" sz="1600" dirty="0"/>
            </a:p>
          </p:txBody>
        </p:sp>
      </p:grpSp>
      <p:grpSp>
        <p:nvGrpSpPr>
          <p:cNvPr id="4" name="Group 3"/>
          <p:cNvGrpSpPr/>
          <p:nvPr/>
        </p:nvGrpSpPr>
        <p:grpSpPr>
          <a:xfrm>
            <a:off x="2375642" y="961421"/>
            <a:ext cx="6768358" cy="5388343"/>
            <a:chOff x="2164523" y="961421"/>
            <a:chExt cx="6768358" cy="5388343"/>
          </a:xfrm>
        </p:grpSpPr>
        <p:pic>
          <p:nvPicPr>
            <p:cNvPr id="15"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2199618" y="961421"/>
              <a:ext cx="4498984" cy="3369869"/>
            </a:xfrm>
            <a:prstGeom prst="rect">
              <a:avLst/>
            </a:prstGeom>
            <a:noFill/>
            <a:extLst>
              <a:ext uri="{909E8E84-426E-40dd-AFC4-6F175D3DCCD1}">
                <a14:hiddenFill xmlns:a14="http://schemas.microsoft.com/office/drawing/2010/main">
                  <a:solidFill>
                    <a:srgbClr val="FFFFFF"/>
                  </a:solidFill>
                </a14:hiddenFill>
              </a:ext>
            </a:extLst>
          </p:spPr>
        </p:pic>
        <p:sp>
          <p:nvSpPr>
            <p:cNvPr id="21" name="Oval 14"/>
            <p:cNvSpPr>
              <a:spLocks noChangeArrowheads="1"/>
            </p:cNvSpPr>
            <p:nvPr>
              <p:custDataLst>
                <p:tags r:id="rId1"/>
              </p:custDataLst>
            </p:nvPr>
          </p:nvSpPr>
          <p:spPr bwMode="gray">
            <a:xfrm>
              <a:off x="3103865" y="1436873"/>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smtClean="0">
                  <a:solidFill>
                    <a:schemeClr val="bg1"/>
                  </a:solidFill>
                </a:rPr>
                <a:t>1</a:t>
              </a:r>
              <a:endParaRPr lang="en-US" sz="2200" b="1" dirty="0">
                <a:solidFill>
                  <a:schemeClr val="bg1"/>
                </a:solidFill>
              </a:endParaRPr>
            </a:p>
          </p:txBody>
        </p:sp>
        <p:sp>
          <p:nvSpPr>
            <p:cNvPr id="24" name="Oval 14"/>
            <p:cNvSpPr>
              <a:spLocks noChangeArrowheads="1"/>
            </p:cNvSpPr>
            <p:nvPr>
              <p:custDataLst>
                <p:tags r:id="rId2"/>
              </p:custDataLst>
            </p:nvPr>
          </p:nvSpPr>
          <p:spPr bwMode="gray">
            <a:xfrm>
              <a:off x="2164523" y="2625263"/>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sp>
          <p:nvSpPr>
            <p:cNvPr id="25" name="Oval 14"/>
            <p:cNvSpPr>
              <a:spLocks noChangeArrowheads="1"/>
            </p:cNvSpPr>
            <p:nvPr>
              <p:custDataLst>
                <p:tags r:id="rId3"/>
              </p:custDataLst>
            </p:nvPr>
          </p:nvSpPr>
          <p:spPr bwMode="gray">
            <a:xfrm>
              <a:off x="4648333" y="1030235"/>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3</a:t>
              </a:r>
            </a:p>
          </p:txBody>
        </p:sp>
        <p:pic>
          <p:nvPicPr>
            <p:cNvPr id="3" name="Picture 2" descr="Screen Shot 2014-07-29 at 4.00.41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4878" y="2343956"/>
              <a:ext cx="5348003" cy="4005808"/>
            </a:xfrm>
            <a:prstGeom prst="rect">
              <a:avLst/>
            </a:prstGeom>
          </p:spPr>
        </p:pic>
        <p:sp>
          <p:nvSpPr>
            <p:cNvPr id="17" name="Oval 14"/>
            <p:cNvSpPr>
              <a:spLocks noChangeArrowheads="1"/>
            </p:cNvSpPr>
            <p:nvPr>
              <p:custDataLst>
                <p:tags r:id="rId4"/>
              </p:custDataLst>
            </p:nvPr>
          </p:nvSpPr>
          <p:spPr bwMode="gray">
            <a:xfrm>
              <a:off x="4570275" y="3515055"/>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5</a:t>
              </a:r>
            </a:p>
          </p:txBody>
        </p:sp>
        <p:sp>
          <p:nvSpPr>
            <p:cNvPr id="19" name="Oval 14"/>
            <p:cNvSpPr>
              <a:spLocks noChangeArrowheads="1"/>
            </p:cNvSpPr>
            <p:nvPr>
              <p:custDataLst>
                <p:tags r:id="rId5"/>
              </p:custDataLst>
            </p:nvPr>
          </p:nvSpPr>
          <p:spPr bwMode="gray">
            <a:xfrm>
              <a:off x="4569038" y="2899338"/>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4</a:t>
              </a:r>
            </a:p>
          </p:txBody>
        </p:sp>
      </p:grpSp>
    </p:spTree>
    <p:extLst>
      <p:ext uri="{BB962C8B-B14F-4D97-AF65-F5344CB8AC3E}">
        <p14:creationId xmlns:p14="http://schemas.microsoft.com/office/powerpoint/2010/main" val="2687479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7-29 at 4.00.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683" y="858931"/>
            <a:ext cx="5348003" cy="4005808"/>
          </a:xfrm>
          <a:prstGeom prst="rect">
            <a:avLst/>
          </a:prstGeom>
        </p:spPr>
      </p:pic>
      <p:pic>
        <p:nvPicPr>
          <p:cNvPr id="5" name="Picture 4" descr="Screen Shot 2014-07-29 at 4.00.4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2211" y="2333146"/>
            <a:ext cx="5671789" cy="4248333"/>
          </a:xfrm>
          <a:prstGeom prst="rect">
            <a:avLst/>
          </a:prstGeom>
        </p:spPr>
      </p:pic>
      <p:sp>
        <p:nvSpPr>
          <p:cNvPr id="2" name="Title 1"/>
          <p:cNvSpPr>
            <a:spLocks noGrp="1"/>
          </p:cNvSpPr>
          <p:nvPr>
            <p:ph type="title"/>
          </p:nvPr>
        </p:nvSpPr>
        <p:spPr/>
        <p:txBody>
          <a:bodyPr>
            <a:normAutofit fontScale="90000"/>
          </a:bodyPr>
          <a:lstStyle/>
          <a:p>
            <a:r>
              <a:rPr lang="en-US" dirty="0">
                <a:cs typeface="Calibri" pitchFamily="34" charset="0"/>
              </a:rPr>
              <a:t>GNOSIS </a:t>
            </a:r>
            <a:r>
              <a:rPr lang="en-US" dirty="0" smtClean="0">
                <a:cs typeface="Calibri" pitchFamily="34" charset="0"/>
              </a:rPr>
              <a:t>Memorandum of Completion </a:t>
            </a:r>
            <a:r>
              <a:rPr lang="en-US" dirty="0">
                <a:cs typeface="Calibri" pitchFamily="34" charset="0"/>
              </a:rPr>
              <a:t>of Learning Path</a:t>
            </a:r>
            <a:endParaRPr lang="en-US" dirty="0"/>
          </a:p>
        </p:txBody>
      </p:sp>
      <p:grpSp>
        <p:nvGrpSpPr>
          <p:cNvPr id="13" name="Group 12"/>
          <p:cNvGrpSpPr/>
          <p:nvPr/>
        </p:nvGrpSpPr>
        <p:grpSpPr>
          <a:xfrm>
            <a:off x="-1" y="1020007"/>
            <a:ext cx="2355777" cy="5079059"/>
            <a:chOff x="5970494" y="2502390"/>
            <a:chExt cx="3173506" cy="2054486"/>
          </a:xfrm>
        </p:grpSpPr>
        <p:grpSp>
          <p:nvGrpSpPr>
            <p:cNvPr id="14" name="Group 13"/>
            <p:cNvGrpSpPr/>
            <p:nvPr/>
          </p:nvGrpSpPr>
          <p:grpSpPr>
            <a:xfrm>
              <a:off x="5970494" y="2502390"/>
              <a:ext cx="3173506" cy="2004839"/>
              <a:chOff x="5970494" y="739669"/>
              <a:chExt cx="3173506" cy="5349849"/>
            </a:xfrm>
          </p:grpSpPr>
          <p:sp>
            <p:nvSpPr>
              <p:cNvPr id="18" name="Rectangle 17"/>
              <p:cNvSpPr/>
              <p:nvPr userDrawn="1"/>
            </p:nvSpPr>
            <p:spPr>
              <a:xfrm>
                <a:off x="5970494" y="739669"/>
                <a:ext cx="3173506" cy="5349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userDrawn="1"/>
            </p:nvCxnSpPr>
            <p:spPr>
              <a:xfrm>
                <a:off x="5970494" y="744620"/>
                <a:ext cx="31735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Text Placeholder 18"/>
            <p:cNvSpPr txBox="1">
              <a:spLocks/>
            </p:cNvSpPr>
            <p:nvPr/>
          </p:nvSpPr>
          <p:spPr>
            <a:xfrm>
              <a:off x="5970495" y="2507338"/>
              <a:ext cx="3173505" cy="2049538"/>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US" sz="1600" dirty="0" smtClean="0"/>
                <a:t>6. Select ‘View Memorandum’ to display memorandum </a:t>
              </a:r>
              <a:r>
                <a:rPr lang="en-US" sz="1600" dirty="0"/>
                <a:t>of completion for Fetal Assessment &amp; Monitoring Learning </a:t>
              </a:r>
              <a:r>
                <a:rPr lang="en-US" sz="1600" dirty="0" smtClean="0"/>
                <a:t>Path</a:t>
              </a:r>
              <a:endParaRPr lang="en-US" sz="1600" dirty="0"/>
            </a:p>
            <a:p>
              <a:pPr marL="0" indent="0">
                <a:buNone/>
              </a:pPr>
              <a:r>
                <a:rPr lang="en-US" sz="1600" dirty="0" smtClean="0"/>
                <a:t>7. Print or email for  your records. We also recommend clinicians emailing memorandum of completions to their GNOSIS Peer Mentor.</a:t>
              </a:r>
            </a:p>
            <a:p>
              <a:pPr marL="0" indent="0">
                <a:buNone/>
              </a:pPr>
              <a:endParaRPr lang="en-US" sz="1600" dirty="0"/>
            </a:p>
          </p:txBody>
        </p:sp>
      </p:grpSp>
      <p:sp>
        <p:nvSpPr>
          <p:cNvPr id="21" name="Oval 14"/>
          <p:cNvSpPr>
            <a:spLocks noChangeArrowheads="1"/>
          </p:cNvSpPr>
          <p:nvPr>
            <p:custDataLst>
              <p:tags r:id="rId1"/>
            </p:custDataLst>
          </p:nvPr>
        </p:nvSpPr>
        <p:spPr bwMode="gray">
          <a:xfrm>
            <a:off x="5742459" y="2133299"/>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6</a:t>
            </a:r>
          </a:p>
        </p:txBody>
      </p:sp>
      <p:sp>
        <p:nvSpPr>
          <p:cNvPr id="25" name="Oval 14"/>
          <p:cNvSpPr>
            <a:spLocks noChangeArrowheads="1"/>
          </p:cNvSpPr>
          <p:nvPr>
            <p:custDataLst>
              <p:tags r:id="rId2"/>
            </p:custDataLst>
          </p:nvPr>
        </p:nvSpPr>
        <p:spPr bwMode="gray">
          <a:xfrm>
            <a:off x="6754316" y="4338257"/>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7</a:t>
            </a:r>
          </a:p>
        </p:txBody>
      </p:sp>
    </p:spTree>
    <p:extLst>
      <p:ext uri="{BB962C8B-B14F-4D97-AF65-F5344CB8AC3E}">
        <p14:creationId xmlns:p14="http://schemas.microsoft.com/office/powerpoint/2010/main" val="2765422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1199" y="3129602"/>
            <a:ext cx="4221982" cy="316238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476" y="3127050"/>
            <a:ext cx="4547694" cy="3169343"/>
          </a:xfrm>
          <a:prstGeom prst="rect">
            <a:avLst/>
          </a:prstGeom>
        </p:spPr>
      </p:pic>
      <p:sp>
        <p:nvSpPr>
          <p:cNvPr id="2" name="Title 1"/>
          <p:cNvSpPr>
            <a:spLocks noGrp="1"/>
          </p:cNvSpPr>
          <p:nvPr>
            <p:ph type="title"/>
          </p:nvPr>
        </p:nvSpPr>
        <p:spPr/>
        <p:txBody>
          <a:bodyPr>
            <a:normAutofit fontScale="90000"/>
          </a:bodyPr>
          <a:lstStyle/>
          <a:p>
            <a:r>
              <a:rPr lang="en-US" dirty="0">
                <a:cs typeface="Calibri" pitchFamily="34" charset="0"/>
              </a:rPr>
              <a:t>GNOSIS </a:t>
            </a:r>
            <a:r>
              <a:rPr lang="en-US" dirty="0" smtClean="0">
                <a:cs typeface="Calibri" pitchFamily="34" charset="0"/>
              </a:rPr>
              <a:t>Certificates versus Memorandum of Completion</a:t>
            </a:r>
            <a:endParaRPr lang="en-US" dirty="0"/>
          </a:p>
        </p:txBody>
      </p:sp>
      <p:grpSp>
        <p:nvGrpSpPr>
          <p:cNvPr id="13" name="Group 12"/>
          <p:cNvGrpSpPr/>
          <p:nvPr/>
        </p:nvGrpSpPr>
        <p:grpSpPr>
          <a:xfrm>
            <a:off x="-1" y="1020008"/>
            <a:ext cx="9144001" cy="1703552"/>
            <a:chOff x="5970494" y="2502390"/>
            <a:chExt cx="3173506" cy="2054486"/>
          </a:xfrm>
        </p:grpSpPr>
        <p:grpSp>
          <p:nvGrpSpPr>
            <p:cNvPr id="14" name="Group 13"/>
            <p:cNvGrpSpPr/>
            <p:nvPr/>
          </p:nvGrpSpPr>
          <p:grpSpPr>
            <a:xfrm>
              <a:off x="5970494" y="2502390"/>
              <a:ext cx="3173506" cy="2004839"/>
              <a:chOff x="5970494" y="739669"/>
              <a:chExt cx="3173506" cy="5349849"/>
            </a:xfrm>
          </p:grpSpPr>
          <p:sp>
            <p:nvSpPr>
              <p:cNvPr id="18" name="Rectangle 17"/>
              <p:cNvSpPr/>
              <p:nvPr userDrawn="1"/>
            </p:nvSpPr>
            <p:spPr>
              <a:xfrm>
                <a:off x="5970494" y="739669"/>
                <a:ext cx="3173506" cy="5349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userDrawn="1"/>
            </p:nvCxnSpPr>
            <p:spPr>
              <a:xfrm>
                <a:off x="5970494" y="744620"/>
                <a:ext cx="31735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Text Placeholder 18"/>
            <p:cNvSpPr txBox="1">
              <a:spLocks/>
            </p:cNvSpPr>
            <p:nvPr/>
          </p:nvSpPr>
          <p:spPr>
            <a:xfrm>
              <a:off x="5970495" y="2507338"/>
              <a:ext cx="3173505" cy="2049538"/>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US" sz="1600" dirty="0" smtClean="0"/>
                <a:t>Below is a comparison of 1. GNOSIS contact hour certificates for CME/CE credits in contrast to the 2.GNOSIS Memorandum of Learning Path completions.</a:t>
              </a:r>
            </a:p>
            <a:p>
              <a:pPr marL="0" indent="0">
                <a:buNone/>
              </a:pPr>
              <a:endParaRPr lang="en-US" sz="1600" dirty="0"/>
            </a:p>
          </p:txBody>
        </p:sp>
      </p:grpSp>
      <p:sp>
        <p:nvSpPr>
          <p:cNvPr id="21" name="Oval 14"/>
          <p:cNvSpPr>
            <a:spLocks noChangeArrowheads="1"/>
          </p:cNvSpPr>
          <p:nvPr>
            <p:custDataLst>
              <p:tags r:id="rId1"/>
            </p:custDataLst>
          </p:nvPr>
        </p:nvSpPr>
        <p:spPr bwMode="gray">
          <a:xfrm>
            <a:off x="3123809" y="3900993"/>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25" name="Oval 14"/>
          <p:cNvSpPr>
            <a:spLocks noChangeArrowheads="1"/>
          </p:cNvSpPr>
          <p:nvPr>
            <p:custDataLst>
              <p:tags r:id="rId2"/>
            </p:custDataLst>
          </p:nvPr>
        </p:nvSpPr>
        <p:spPr bwMode="gray">
          <a:xfrm>
            <a:off x="6767409" y="3906154"/>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spTree>
    <p:extLst>
      <p:ext uri="{BB962C8B-B14F-4D97-AF65-F5344CB8AC3E}">
        <p14:creationId xmlns:p14="http://schemas.microsoft.com/office/powerpoint/2010/main" val="553001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smtClean="0">
                <a:cs typeface="Calibri" pitchFamily="34" charset="0"/>
              </a:rPr>
              <a:t>Accruing </a:t>
            </a:r>
            <a:r>
              <a:rPr lang="en-US" i="1" dirty="0">
                <a:cs typeface="Calibri" pitchFamily="34" charset="0"/>
              </a:rPr>
              <a:t>CME/CE Credits</a:t>
            </a:r>
            <a:endParaRPr lang="en-US" i="1" dirty="0"/>
          </a:p>
        </p:txBody>
      </p:sp>
      <p:graphicFrame>
        <p:nvGraphicFramePr>
          <p:cNvPr id="10" name="Table 9"/>
          <p:cNvGraphicFramePr>
            <a:graphicFrameLocks noGrp="1"/>
          </p:cNvGraphicFramePr>
          <p:nvPr>
            <p:extLst>
              <p:ext uri="{D42A27DB-BD31-4B8C-83A1-F6EECF244321}">
                <p14:modId xmlns:p14="http://schemas.microsoft.com/office/powerpoint/2010/main" val="2824036305"/>
              </p:ext>
            </p:extLst>
          </p:nvPr>
        </p:nvGraphicFramePr>
        <p:xfrm>
          <a:off x="4215792" y="2875361"/>
          <a:ext cx="4465566" cy="2507689"/>
        </p:xfrm>
        <a:graphic>
          <a:graphicData uri="http://schemas.openxmlformats.org/drawingml/2006/table">
            <a:tbl>
              <a:tblPr firstRow="1" bandRow="1">
                <a:tableStyleId>{00A15C55-8517-42AA-B614-E9B94910E393}</a:tableStyleId>
              </a:tblPr>
              <a:tblGrid>
                <a:gridCol w="2486784"/>
                <a:gridCol w="1978782"/>
              </a:tblGrid>
              <a:tr h="855175">
                <a:tc>
                  <a:txBody>
                    <a:bodyPr/>
                    <a:lstStyle/>
                    <a:p>
                      <a:pPr algn="ctr"/>
                      <a:r>
                        <a:rPr lang="en-US" dirty="0" smtClean="0"/>
                        <a:t>Subject Area</a:t>
                      </a:r>
                      <a:endParaRPr lang="en-US" b="0" i="0" dirty="0">
                        <a:latin typeface="Calibri"/>
                        <a:cs typeface="Calibri"/>
                      </a:endParaRPr>
                    </a:p>
                  </a:txBody>
                  <a:tcPr anchor="ctr"/>
                </a:tc>
                <a:tc>
                  <a:txBody>
                    <a:bodyPr/>
                    <a:lstStyle/>
                    <a:p>
                      <a:pPr algn="ctr"/>
                      <a:r>
                        <a:rPr lang="en-US" dirty="0" smtClean="0"/>
                        <a:t>Total Potential Credit</a:t>
                      </a:r>
                      <a:r>
                        <a:rPr lang="en-US" baseline="0" dirty="0" smtClean="0"/>
                        <a:t> Hours to Earn </a:t>
                      </a:r>
                      <a:r>
                        <a:rPr lang="en-US" baseline="30000" dirty="0" smtClean="0"/>
                        <a:t>1</a:t>
                      </a:r>
                      <a:endParaRPr lang="en-US" b="0" i="0" baseline="30000" dirty="0">
                        <a:latin typeface="Calibri"/>
                        <a:cs typeface="Calibri"/>
                      </a:endParaRPr>
                    </a:p>
                  </a:txBody>
                  <a:tcPr anchor="ctr"/>
                </a:tc>
              </a:tr>
              <a:tr h="598623">
                <a:tc>
                  <a:txBody>
                    <a:bodyPr/>
                    <a:lstStyle/>
                    <a:p>
                      <a:r>
                        <a:rPr lang="en-US" dirty="0" smtClean="0"/>
                        <a:t>Fetal Assessment &amp; Monitoring</a:t>
                      </a:r>
                      <a:endParaRPr lang="en-US" dirty="0">
                        <a:latin typeface="Calibri"/>
                        <a:cs typeface="Calibri"/>
                      </a:endParaRPr>
                    </a:p>
                  </a:txBody>
                  <a:tcPr anchor="ctr"/>
                </a:tc>
                <a:tc>
                  <a:txBody>
                    <a:bodyPr/>
                    <a:lstStyle/>
                    <a:p>
                      <a:pPr algn="ctr"/>
                      <a:r>
                        <a:rPr lang="en-US" dirty="0" smtClean="0"/>
                        <a:t>8 hours</a:t>
                      </a:r>
                      <a:endParaRPr lang="en-US" dirty="0">
                        <a:latin typeface="Calibri"/>
                        <a:cs typeface="Calibri"/>
                      </a:endParaRPr>
                    </a:p>
                  </a:txBody>
                  <a:tcPr anchor="ctr"/>
                </a:tc>
              </a:tr>
              <a:tr h="476605">
                <a:tc>
                  <a:txBody>
                    <a:bodyPr/>
                    <a:lstStyle/>
                    <a:p>
                      <a:r>
                        <a:rPr lang="en-US" dirty="0" smtClean="0">
                          <a:latin typeface="Calibri"/>
                          <a:cs typeface="Calibri"/>
                        </a:rPr>
                        <a:t>Obstetrical Hemorrhage</a:t>
                      </a:r>
                      <a:endParaRPr lang="en-US" dirty="0">
                        <a:latin typeface="Calibri"/>
                        <a:cs typeface="Calibri"/>
                      </a:endParaRPr>
                    </a:p>
                  </a:txBody>
                  <a:tcPr anchor="ctr"/>
                </a:tc>
                <a:tc>
                  <a:txBody>
                    <a:bodyPr/>
                    <a:lstStyle/>
                    <a:p>
                      <a:pPr algn="ctr"/>
                      <a:r>
                        <a:rPr lang="en-US" dirty="0" smtClean="0">
                          <a:latin typeface="Calibri"/>
                          <a:cs typeface="Calibri"/>
                        </a:rPr>
                        <a:t>4.25 hours</a:t>
                      </a:r>
                    </a:p>
                  </a:txBody>
                  <a:tcPr anchor="ctr"/>
                </a:tc>
              </a:tr>
              <a:tr h="476605">
                <a:tc>
                  <a:txBody>
                    <a:bodyPr/>
                    <a:lstStyle/>
                    <a:p>
                      <a:r>
                        <a:rPr lang="en-US" dirty="0" smtClean="0"/>
                        <a:t>Shoulder Dystocia</a:t>
                      </a:r>
                      <a:endParaRPr lang="en-US" dirty="0">
                        <a:latin typeface="Calibri"/>
                        <a:cs typeface="Calibri"/>
                      </a:endParaRPr>
                    </a:p>
                  </a:txBody>
                  <a:tcPr anchor="ctr"/>
                </a:tc>
                <a:tc>
                  <a:txBody>
                    <a:bodyPr/>
                    <a:lstStyle/>
                    <a:p>
                      <a:pPr algn="ctr"/>
                      <a:r>
                        <a:rPr lang="en-US" dirty="0" smtClean="0"/>
                        <a:t>1.75 hours</a:t>
                      </a:r>
                      <a:endParaRPr lang="en-US" dirty="0">
                        <a:latin typeface="Calibri"/>
                        <a:cs typeface="Calibri"/>
                      </a:endParaRPr>
                    </a:p>
                  </a:txBody>
                  <a:tcPr anchor="ctr"/>
                </a:tc>
              </a:tr>
            </a:tbl>
          </a:graphicData>
        </a:graphic>
      </p:graphicFrame>
      <p:sp>
        <p:nvSpPr>
          <p:cNvPr id="3" name="TextBox 2"/>
          <p:cNvSpPr txBox="1"/>
          <p:nvPr/>
        </p:nvSpPr>
        <p:spPr>
          <a:xfrm>
            <a:off x="127000" y="6375400"/>
            <a:ext cx="3300904" cy="276999"/>
          </a:xfrm>
          <a:prstGeom prst="rect">
            <a:avLst/>
          </a:prstGeom>
          <a:noFill/>
        </p:spPr>
        <p:txBody>
          <a:bodyPr wrap="none" rtlCol="0">
            <a:spAutoFit/>
          </a:bodyPr>
          <a:lstStyle/>
          <a:p>
            <a:r>
              <a:rPr lang="en-US" sz="1200" dirty="0" smtClean="0">
                <a:latin typeface="Calibri"/>
                <a:cs typeface="Calibri"/>
              </a:rPr>
              <a:t>1. You do not earn credit for completing the PPM.</a:t>
            </a:r>
            <a:endParaRPr lang="en-US" sz="1200" dirty="0">
              <a:latin typeface="Calibri"/>
              <a:cs typeface="Calibri"/>
            </a:endParaRPr>
          </a:p>
        </p:txBody>
      </p:sp>
      <p:sp>
        <p:nvSpPr>
          <p:cNvPr id="5" name="TextBox 4"/>
          <p:cNvSpPr txBox="1"/>
          <p:nvPr/>
        </p:nvSpPr>
        <p:spPr>
          <a:xfrm>
            <a:off x="277495" y="3249290"/>
            <a:ext cx="3977812" cy="1477328"/>
          </a:xfrm>
          <a:prstGeom prst="rect">
            <a:avLst/>
          </a:prstGeom>
          <a:noFill/>
        </p:spPr>
        <p:txBody>
          <a:bodyPr wrap="square" rtlCol="0">
            <a:spAutoFit/>
          </a:bodyPr>
          <a:lstStyle/>
          <a:p>
            <a:r>
              <a:rPr lang="en-US" dirty="0">
                <a:latin typeface="Calibri"/>
                <a:cs typeface="Calibri"/>
              </a:rPr>
              <a:t>To earn the total amount of CME/CE credit hours available you can complete the</a:t>
            </a:r>
            <a:r>
              <a:rPr lang="en-US" dirty="0">
                <a:solidFill>
                  <a:schemeClr val="accent3"/>
                </a:solidFill>
                <a:latin typeface="Calibri"/>
                <a:cs typeface="Calibri"/>
              </a:rPr>
              <a:t> </a:t>
            </a:r>
            <a:r>
              <a:rPr lang="en-US" i="1" dirty="0">
                <a:solidFill>
                  <a:schemeClr val="accent3"/>
                </a:solidFill>
                <a:latin typeface="Calibri"/>
                <a:cs typeface="Calibri"/>
              </a:rPr>
              <a:t>red, yellow and green content</a:t>
            </a:r>
            <a:r>
              <a:rPr lang="en-US" dirty="0">
                <a:latin typeface="Calibri"/>
                <a:cs typeface="Calibri"/>
              </a:rPr>
              <a:t> segments in your Learning Path</a:t>
            </a:r>
          </a:p>
          <a:p>
            <a:endParaRPr lang="en-US" dirty="0"/>
          </a:p>
        </p:txBody>
      </p:sp>
      <p:grpSp>
        <p:nvGrpSpPr>
          <p:cNvPr id="7" name="Group 6"/>
          <p:cNvGrpSpPr/>
          <p:nvPr/>
        </p:nvGrpSpPr>
        <p:grpSpPr>
          <a:xfrm>
            <a:off x="-1" y="1007282"/>
            <a:ext cx="9144001" cy="1215307"/>
            <a:chOff x="-3274068" y="2387353"/>
            <a:chExt cx="12418068" cy="864312"/>
          </a:xfrm>
        </p:grpSpPr>
        <p:grpSp>
          <p:nvGrpSpPr>
            <p:cNvPr id="8" name="Group 7"/>
            <p:cNvGrpSpPr/>
            <p:nvPr/>
          </p:nvGrpSpPr>
          <p:grpSpPr>
            <a:xfrm>
              <a:off x="-3274068" y="2387353"/>
              <a:ext cx="12418068" cy="864312"/>
              <a:chOff x="-3274068" y="432697"/>
              <a:chExt cx="12418068" cy="2306388"/>
            </a:xfrm>
          </p:grpSpPr>
          <p:sp>
            <p:nvSpPr>
              <p:cNvPr id="11" name="Rectangle 10"/>
              <p:cNvSpPr/>
              <p:nvPr userDrawn="1"/>
            </p:nvSpPr>
            <p:spPr>
              <a:xfrm>
                <a:off x="-3274067" y="739669"/>
                <a:ext cx="12418067" cy="19994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userDrawn="1"/>
            </p:nvCxnSpPr>
            <p:spPr>
              <a:xfrm>
                <a:off x="-3274068" y="432697"/>
                <a:ext cx="12418067" cy="684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9" name="Text Placeholder 18"/>
            <p:cNvSpPr txBox="1">
              <a:spLocks/>
            </p:cNvSpPr>
            <p:nvPr/>
          </p:nvSpPr>
          <p:spPr>
            <a:xfrm>
              <a:off x="-3274068" y="2401073"/>
              <a:ext cx="12418068" cy="658522"/>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US" sz="1600" dirty="0" smtClean="0"/>
                <a:t>A clinician earns CME/CE credits by completing GNOSIS coursework through the Learning Path or by completing a traditional long format course. CME/CE credit is not granted for subject area’s PPM. If completing GNOSIS education through a Learning Path </a:t>
              </a:r>
              <a:r>
                <a:rPr lang="en-US" sz="1600" dirty="0">
                  <a:cs typeface="Calibri"/>
                </a:rPr>
                <a:t>, each practitioner will accrue a different amount of credit if completing only the red &amp; yellow content </a:t>
              </a:r>
              <a:r>
                <a:rPr lang="en-US" sz="1600" dirty="0" smtClean="0">
                  <a:cs typeface="Calibri"/>
                </a:rPr>
                <a:t>segments. </a:t>
              </a:r>
              <a:endParaRPr lang="en-US" sz="1600" dirty="0">
                <a:cs typeface="Calibri"/>
              </a:endParaRPr>
            </a:p>
            <a:p>
              <a:pPr marL="0" indent="0">
                <a:buNone/>
              </a:pPr>
              <a:endParaRPr lang="en-US" sz="1600" dirty="0"/>
            </a:p>
            <a:p>
              <a:pPr marL="0" indent="0">
                <a:buNone/>
              </a:pPr>
              <a:endParaRPr lang="en-US" sz="1600" dirty="0"/>
            </a:p>
          </p:txBody>
        </p:sp>
      </p:grpSp>
    </p:spTree>
    <p:extLst>
      <p:ext uri="{BB962C8B-B14F-4D97-AF65-F5344CB8AC3E}">
        <p14:creationId xmlns:p14="http://schemas.microsoft.com/office/powerpoint/2010/main" val="1794510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APS-FILE01\Users\kganda\Desktop\dashboard-2.png"/>
          <p:cNvPicPr>
            <a:picLocks noChangeAspect="1" noChangeArrowheads="1"/>
          </p:cNvPicPr>
          <p:nvPr/>
        </p:nvPicPr>
        <p:blipFill rotWithShape="1">
          <a:blip r:embed="rId4">
            <a:extLst>
              <a:ext uri="{28A0092B-C50C-407E-A947-70E740481C1C}">
                <a14:useLocalDpi xmlns:a14="http://schemas.microsoft.com/office/drawing/2010/main" val="0"/>
              </a:ext>
            </a:extLst>
          </a:blip>
          <a:srcRect l="6552" t="2542" r="23380" b="16950"/>
          <a:stretch/>
        </p:blipFill>
        <p:spPr bwMode="auto">
          <a:xfrm>
            <a:off x="3120273" y="1686153"/>
            <a:ext cx="6023726" cy="51909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i="1" dirty="0" smtClean="0">
                <a:cs typeface="Calibri" pitchFamily="34" charset="0"/>
              </a:rPr>
              <a:t>Example: </a:t>
            </a:r>
            <a:r>
              <a:rPr lang="en-US" dirty="0">
                <a:cs typeface="Calibri" pitchFamily="34" charset="0"/>
              </a:rPr>
              <a:t>D</a:t>
            </a:r>
            <a:r>
              <a:rPr lang="en-US" dirty="0" smtClean="0">
                <a:cs typeface="Calibri" pitchFamily="34" charset="0"/>
              </a:rPr>
              <a:t>emonstrating </a:t>
            </a:r>
            <a:r>
              <a:rPr lang="en-US" dirty="0">
                <a:cs typeface="Calibri" pitchFamily="34" charset="0"/>
              </a:rPr>
              <a:t>a</a:t>
            </a:r>
            <a:r>
              <a:rPr lang="en-US" dirty="0" smtClean="0">
                <a:cs typeface="Calibri" pitchFamily="34" charset="0"/>
              </a:rPr>
              <a:t>ccruing </a:t>
            </a:r>
            <a:r>
              <a:rPr lang="en-US" dirty="0">
                <a:cs typeface="Calibri" pitchFamily="34" charset="0"/>
              </a:rPr>
              <a:t>CME/CE Credits</a:t>
            </a:r>
            <a:endParaRPr lang="en-US" dirty="0">
              <a:latin typeface="Calibri" pitchFamily="34" charset="0"/>
              <a:cs typeface="Calibri" pitchFamily="34" charset="0"/>
            </a:endParaRPr>
          </a:p>
        </p:txBody>
      </p:sp>
      <p:sp>
        <p:nvSpPr>
          <p:cNvPr id="3" name="Content Placeholder 2"/>
          <p:cNvSpPr>
            <a:spLocks noGrp="1"/>
          </p:cNvSpPr>
          <p:nvPr>
            <p:ph idx="4294967295"/>
          </p:nvPr>
        </p:nvSpPr>
        <p:spPr>
          <a:xfrm>
            <a:off x="838200" y="1600200"/>
            <a:ext cx="8305800" cy="4525963"/>
          </a:xfrm>
          <a:prstGeom prst="rect">
            <a:avLst/>
          </a:prstGeom>
        </p:spPr>
        <p:txBody>
          <a:bodyPr>
            <a:normAutofit/>
          </a:bodyPr>
          <a:lstStyle/>
          <a:p>
            <a:pPr marL="0" indent="0">
              <a:buNone/>
            </a:pPr>
            <a:endParaRPr lang="en-US" sz="1200" dirty="0" smtClean="0">
              <a:latin typeface="Calibri" pitchFamily="34" charset="0"/>
              <a:cs typeface="Calibri" pitchFamily="34" charset="0"/>
            </a:endParaRPr>
          </a:p>
          <a:p>
            <a:pPr marL="0" indent="0">
              <a:buNone/>
            </a:pPr>
            <a:endParaRPr lang="en-US" sz="1200" dirty="0">
              <a:latin typeface="Calibri" pitchFamily="34" charset="0"/>
              <a:cs typeface="Calibri" pitchFamily="34" charset="0"/>
            </a:endParaRPr>
          </a:p>
          <a:p>
            <a:pPr marL="0" indent="0">
              <a:buNone/>
            </a:pPr>
            <a:endParaRPr lang="en-US" sz="1200" dirty="0" smtClean="0">
              <a:latin typeface="Calibri" pitchFamily="34" charset="0"/>
              <a:cs typeface="Calibri" pitchFamily="34" charset="0"/>
            </a:endParaRPr>
          </a:p>
          <a:p>
            <a:pPr marL="0" indent="0">
              <a:buNone/>
            </a:pPr>
            <a:endParaRPr lang="en-US" sz="1200" dirty="0">
              <a:latin typeface="Calibri" pitchFamily="34" charset="0"/>
              <a:cs typeface="Calibri" pitchFamily="34" charset="0"/>
            </a:endParaRPr>
          </a:p>
          <a:p>
            <a:pPr marL="0" indent="0">
              <a:buNone/>
            </a:pPr>
            <a:r>
              <a:rPr lang="en-US" sz="1200" dirty="0" smtClean="0">
                <a:latin typeface="Calibri" pitchFamily="34" charset="0"/>
                <a:cs typeface="Calibri" pitchFamily="34" charset="0"/>
              </a:rPr>
              <a:t> </a:t>
            </a:r>
            <a:endParaRPr lang="en-US" sz="1200" dirty="0">
              <a:latin typeface="Calibri" pitchFamily="34" charset="0"/>
              <a:cs typeface="Calibri" pitchFamily="34" charset="0"/>
            </a:endParaRPr>
          </a:p>
        </p:txBody>
      </p:sp>
      <p:cxnSp>
        <p:nvCxnSpPr>
          <p:cNvPr id="1024" name="Straight Connector 1023"/>
          <p:cNvCxnSpPr/>
          <p:nvPr/>
        </p:nvCxnSpPr>
        <p:spPr>
          <a:xfrm>
            <a:off x="3831568" y="3553727"/>
            <a:ext cx="0" cy="2294449"/>
          </a:xfrm>
          <a:prstGeom prst="line">
            <a:avLst/>
          </a:prstGeom>
          <a:ln w="57150" cap="rnd" cmpd="sng">
            <a:solidFill>
              <a:srgbClr val="F58026"/>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13629" y="1931947"/>
            <a:ext cx="1168400" cy="2308324"/>
          </a:xfrm>
          <a:prstGeom prst="rect">
            <a:avLst/>
          </a:prstGeom>
          <a:noFill/>
        </p:spPr>
        <p:txBody>
          <a:bodyPr wrap="square" rtlCol="0">
            <a:spAutoFit/>
          </a:bodyPr>
          <a:lstStyle/>
          <a:p>
            <a:r>
              <a:rPr lang="en-US" dirty="0" smtClean="0">
                <a:latin typeface="Calibri"/>
                <a:cs typeface="Calibri"/>
              </a:rPr>
              <a:t>3 mins  </a:t>
            </a:r>
          </a:p>
          <a:p>
            <a:r>
              <a:rPr lang="en-US" dirty="0" smtClean="0">
                <a:latin typeface="Calibri"/>
                <a:cs typeface="Calibri"/>
              </a:rPr>
              <a:t>3 mins</a:t>
            </a:r>
            <a:r>
              <a:rPr lang="en-US" dirty="0">
                <a:latin typeface="Calibri"/>
                <a:cs typeface="Calibri"/>
              </a:rPr>
              <a:t> </a:t>
            </a:r>
            <a:endParaRPr lang="en-US" dirty="0" smtClean="0">
              <a:latin typeface="Calibri"/>
              <a:cs typeface="Calibri"/>
            </a:endParaRPr>
          </a:p>
          <a:p>
            <a:r>
              <a:rPr lang="en-US" dirty="0" smtClean="0">
                <a:latin typeface="Calibri"/>
                <a:cs typeface="Calibri"/>
              </a:rPr>
              <a:t>4 mins</a:t>
            </a:r>
            <a:r>
              <a:rPr lang="en-US" dirty="0">
                <a:latin typeface="Calibri"/>
                <a:cs typeface="Calibri"/>
              </a:rPr>
              <a:t> </a:t>
            </a:r>
            <a:r>
              <a:rPr lang="en-US" dirty="0" smtClean="0">
                <a:latin typeface="Calibri"/>
                <a:cs typeface="Calibri"/>
              </a:rPr>
              <a:t> </a:t>
            </a:r>
          </a:p>
          <a:p>
            <a:r>
              <a:rPr lang="en-US" dirty="0" smtClean="0">
                <a:latin typeface="Calibri"/>
                <a:cs typeface="Calibri"/>
              </a:rPr>
              <a:t>5 mins</a:t>
            </a:r>
            <a:r>
              <a:rPr lang="en-US" dirty="0">
                <a:latin typeface="Calibri"/>
                <a:cs typeface="Calibri"/>
              </a:rPr>
              <a:t> </a:t>
            </a:r>
            <a:r>
              <a:rPr lang="en-US" dirty="0" smtClean="0">
                <a:latin typeface="Calibri"/>
                <a:cs typeface="Calibri"/>
              </a:rPr>
              <a:t> </a:t>
            </a:r>
          </a:p>
          <a:p>
            <a:r>
              <a:rPr lang="en-US" dirty="0" smtClean="0">
                <a:latin typeface="Calibri"/>
                <a:cs typeface="Calibri"/>
              </a:rPr>
              <a:t>5 mins</a:t>
            </a:r>
            <a:r>
              <a:rPr lang="en-US" dirty="0">
                <a:latin typeface="Calibri"/>
                <a:cs typeface="Calibri"/>
              </a:rPr>
              <a:t> </a:t>
            </a:r>
            <a:r>
              <a:rPr lang="en-US" dirty="0" smtClean="0">
                <a:latin typeface="Calibri"/>
                <a:cs typeface="Calibri"/>
              </a:rPr>
              <a:t> </a:t>
            </a:r>
          </a:p>
          <a:p>
            <a:r>
              <a:rPr lang="en-US" dirty="0" smtClean="0">
                <a:latin typeface="Calibri"/>
                <a:cs typeface="Calibri"/>
              </a:rPr>
              <a:t>5 mins</a:t>
            </a:r>
            <a:r>
              <a:rPr lang="en-US" dirty="0">
                <a:latin typeface="Calibri"/>
                <a:cs typeface="Calibri"/>
              </a:rPr>
              <a:t> </a:t>
            </a:r>
            <a:endParaRPr lang="en-US" dirty="0" smtClean="0">
              <a:latin typeface="Calibri"/>
              <a:cs typeface="Calibri"/>
            </a:endParaRPr>
          </a:p>
          <a:p>
            <a:r>
              <a:rPr lang="en-US" dirty="0" smtClean="0">
                <a:latin typeface="Calibri"/>
                <a:cs typeface="Calibri"/>
              </a:rPr>
              <a:t>1 min </a:t>
            </a:r>
          </a:p>
          <a:p>
            <a:r>
              <a:rPr lang="en-US" u="sng" dirty="0" smtClean="0">
                <a:latin typeface="Calibri"/>
                <a:cs typeface="Calibri"/>
              </a:rPr>
              <a:t>2 mins</a:t>
            </a:r>
            <a:endParaRPr lang="en-US" u="sng" dirty="0">
              <a:latin typeface="Calibri"/>
              <a:cs typeface="Calibri"/>
            </a:endParaRPr>
          </a:p>
        </p:txBody>
      </p:sp>
      <p:sp>
        <p:nvSpPr>
          <p:cNvPr id="11" name="TextBox 10"/>
          <p:cNvSpPr txBox="1"/>
          <p:nvPr/>
        </p:nvSpPr>
        <p:spPr>
          <a:xfrm>
            <a:off x="0" y="3878698"/>
            <a:ext cx="414484" cy="369332"/>
          </a:xfrm>
          <a:prstGeom prst="rect">
            <a:avLst/>
          </a:prstGeom>
          <a:noFill/>
        </p:spPr>
        <p:txBody>
          <a:bodyPr wrap="none" rtlCol="0">
            <a:spAutoFit/>
          </a:bodyPr>
          <a:lstStyle/>
          <a:p>
            <a:r>
              <a:rPr lang="en-US" dirty="0"/>
              <a:t>+</a:t>
            </a:r>
          </a:p>
        </p:txBody>
      </p:sp>
      <p:sp>
        <p:nvSpPr>
          <p:cNvPr id="5" name="Rectangle 4"/>
          <p:cNvSpPr/>
          <p:nvPr/>
        </p:nvSpPr>
        <p:spPr>
          <a:xfrm>
            <a:off x="105654" y="4217696"/>
            <a:ext cx="2997200" cy="923330"/>
          </a:xfrm>
          <a:prstGeom prst="rect">
            <a:avLst/>
          </a:prstGeom>
        </p:spPr>
        <p:txBody>
          <a:bodyPr wrap="square">
            <a:spAutoFit/>
          </a:bodyPr>
          <a:lstStyle/>
          <a:p>
            <a:r>
              <a:rPr lang="en-US" sz="1700" dirty="0">
                <a:latin typeface="Calibri"/>
                <a:cs typeface="Calibri"/>
              </a:rPr>
              <a:t>28 </a:t>
            </a:r>
            <a:r>
              <a:rPr lang="en-US" sz="1700" dirty="0" smtClean="0">
                <a:latin typeface="Calibri"/>
                <a:cs typeface="Calibri"/>
              </a:rPr>
              <a:t>minutes </a:t>
            </a:r>
            <a:r>
              <a:rPr lang="en-US" sz="1700" dirty="0">
                <a:latin typeface="Calibri"/>
                <a:cs typeface="Calibri"/>
              </a:rPr>
              <a:t>and </a:t>
            </a:r>
            <a:endParaRPr lang="en-US" sz="1700" dirty="0" smtClean="0">
              <a:latin typeface="Calibri"/>
              <a:cs typeface="Calibri"/>
            </a:endParaRPr>
          </a:p>
          <a:p>
            <a:r>
              <a:rPr lang="en-US" sz="1700" dirty="0" smtClean="0">
                <a:latin typeface="Calibri"/>
                <a:cs typeface="Calibri"/>
              </a:rPr>
              <a:t>0.25 </a:t>
            </a:r>
            <a:r>
              <a:rPr lang="en-US" sz="1700" dirty="0">
                <a:latin typeface="Calibri"/>
                <a:cs typeface="Calibri"/>
              </a:rPr>
              <a:t>accrued CME/CE </a:t>
            </a:r>
            <a:r>
              <a:rPr lang="en-US" sz="1700" dirty="0" smtClean="0">
                <a:latin typeface="Calibri"/>
                <a:cs typeface="Calibri"/>
              </a:rPr>
              <a:t>credits </a:t>
            </a:r>
          </a:p>
          <a:p>
            <a:r>
              <a:rPr lang="en-US" dirty="0" smtClean="0">
                <a:latin typeface="Calibri"/>
                <a:cs typeface="Calibri"/>
              </a:rPr>
              <a:t> </a:t>
            </a:r>
            <a:endParaRPr lang="en-US" dirty="0"/>
          </a:p>
        </p:txBody>
      </p:sp>
      <p:sp>
        <p:nvSpPr>
          <p:cNvPr id="8" name="TextBox 7"/>
          <p:cNvSpPr txBox="1"/>
          <p:nvPr/>
        </p:nvSpPr>
        <p:spPr>
          <a:xfrm>
            <a:off x="0" y="6379943"/>
            <a:ext cx="3073400" cy="584776"/>
          </a:xfrm>
          <a:prstGeom prst="rect">
            <a:avLst/>
          </a:prstGeom>
          <a:noFill/>
        </p:spPr>
        <p:txBody>
          <a:bodyPr wrap="square" rtlCol="0">
            <a:spAutoFit/>
          </a:bodyPr>
          <a:lstStyle/>
          <a:p>
            <a:r>
              <a:rPr lang="en-US" sz="1400" dirty="0">
                <a:latin typeface="Calibri"/>
                <a:cs typeface="Calibri"/>
              </a:rPr>
              <a:t>(30 minutes = 0.5 CME/CE credits)</a:t>
            </a:r>
          </a:p>
          <a:p>
            <a:endParaRPr lang="en-US" dirty="0"/>
          </a:p>
        </p:txBody>
      </p:sp>
      <p:grpSp>
        <p:nvGrpSpPr>
          <p:cNvPr id="13" name="Group 12"/>
          <p:cNvGrpSpPr/>
          <p:nvPr/>
        </p:nvGrpSpPr>
        <p:grpSpPr>
          <a:xfrm>
            <a:off x="0" y="786241"/>
            <a:ext cx="9144000" cy="953271"/>
            <a:chOff x="0" y="1287819"/>
            <a:chExt cx="1738485" cy="4867283"/>
          </a:xfrm>
        </p:grpSpPr>
        <p:cxnSp>
          <p:nvCxnSpPr>
            <p:cNvPr id="14" name="Straight Connector 13"/>
            <p:cNvCxnSpPr/>
            <p:nvPr/>
          </p:nvCxnSpPr>
          <p:spPr>
            <a:xfrm>
              <a:off x="0" y="1287819"/>
              <a:ext cx="1738485" cy="672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 Placeholder 18"/>
            <p:cNvSpPr txBox="1">
              <a:spLocks/>
            </p:cNvSpPr>
            <p:nvPr/>
          </p:nvSpPr>
          <p:spPr>
            <a:xfrm>
              <a:off x="1" y="1302667"/>
              <a:ext cx="1738484" cy="4852435"/>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b="1"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endParaRPr lang="en-US" sz="1600" b="0" dirty="0" smtClean="0"/>
            </a:p>
          </p:txBody>
        </p:sp>
      </p:grpSp>
      <p:sp>
        <p:nvSpPr>
          <p:cNvPr id="9" name="Rectangle 8"/>
          <p:cNvSpPr/>
          <p:nvPr/>
        </p:nvSpPr>
        <p:spPr>
          <a:xfrm>
            <a:off x="119402" y="961026"/>
            <a:ext cx="8877845" cy="646331"/>
          </a:xfrm>
          <a:prstGeom prst="rect">
            <a:avLst/>
          </a:prstGeom>
        </p:spPr>
        <p:txBody>
          <a:bodyPr wrap="square">
            <a:spAutoFit/>
          </a:bodyPr>
          <a:lstStyle/>
          <a:p>
            <a:r>
              <a:rPr lang="en-US" dirty="0" smtClean="0">
                <a:cs typeface="Calibri"/>
              </a:rPr>
              <a:t>A sample learning path is displayed. Summarizing the time for the content segments provides 28 minutes towards continuing medical education.</a:t>
            </a:r>
            <a:endParaRPr lang="en-US" dirty="0">
              <a:cs typeface="Calibri"/>
            </a:endParaRPr>
          </a:p>
        </p:txBody>
      </p:sp>
      <p:sp>
        <p:nvSpPr>
          <p:cNvPr id="21" name="Oval 14"/>
          <p:cNvSpPr>
            <a:spLocks noChangeArrowheads="1"/>
          </p:cNvSpPr>
          <p:nvPr>
            <p:custDataLst>
              <p:tags r:id="rId1"/>
            </p:custDataLst>
          </p:nvPr>
        </p:nvSpPr>
        <p:spPr bwMode="gray">
          <a:xfrm>
            <a:off x="3492287" y="3405574"/>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endParaRPr lang="en-US" sz="2200" b="1" dirty="0">
              <a:solidFill>
                <a:schemeClr val="bg1"/>
              </a:solidFill>
            </a:endParaRPr>
          </a:p>
        </p:txBody>
      </p:sp>
    </p:spTree>
    <p:extLst>
      <p:ext uri="{BB962C8B-B14F-4D97-AF65-F5344CB8AC3E}">
        <p14:creationId xmlns:p14="http://schemas.microsoft.com/office/powerpoint/2010/main" val="2888969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062" y="1919484"/>
            <a:ext cx="8772939" cy="894604"/>
          </a:xfrm>
        </p:spPr>
        <p:txBody>
          <a:bodyPr/>
          <a:lstStyle/>
          <a:p>
            <a:r>
              <a:rPr lang="en-US" i="1" dirty="0" smtClean="0"/>
              <a:t>GNOSIS REPORTING FOR CLINICAL USERS</a:t>
            </a:r>
            <a:br>
              <a:rPr lang="en-US" i="1" dirty="0" smtClean="0"/>
            </a:br>
            <a:r>
              <a:rPr lang="en-US" i="1" dirty="0" smtClean="0"/>
              <a:t>My Scores</a:t>
            </a:r>
            <a:endParaRPr lang="en-US" i="1" dirty="0"/>
          </a:p>
        </p:txBody>
      </p:sp>
    </p:spTree>
    <p:extLst>
      <p:ext uri="{BB962C8B-B14F-4D97-AF65-F5344CB8AC3E}">
        <p14:creationId xmlns:p14="http://schemas.microsoft.com/office/powerpoint/2010/main" val="1053550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GNOSIS </a:t>
            </a:r>
            <a:r>
              <a:rPr lang="en-US" dirty="0"/>
              <a:t>Reporting for Clinical Users </a:t>
            </a:r>
            <a:r>
              <a:rPr lang="en-US" dirty="0" smtClean="0"/>
              <a:t/>
            </a:r>
            <a:br>
              <a:rPr lang="en-US" dirty="0" smtClean="0"/>
            </a:br>
            <a:r>
              <a:rPr lang="en-US" dirty="0" smtClean="0"/>
              <a:t>Knowledge Report</a:t>
            </a:r>
            <a:endParaRPr lang="en-US" sz="2700" i="1" dirty="0"/>
          </a:p>
        </p:txBody>
      </p:sp>
      <p:sp>
        <p:nvSpPr>
          <p:cNvPr id="4" name="Slide Number Placeholder 3"/>
          <p:cNvSpPr>
            <a:spLocks noGrp="1"/>
          </p:cNvSpPr>
          <p:nvPr>
            <p:ph type="sldNum" sz="quarter" idx="4294967295"/>
          </p:nvPr>
        </p:nvSpPr>
        <p:spPr>
          <a:xfrm>
            <a:off x="0" y="6492875"/>
            <a:ext cx="457200" cy="365125"/>
          </a:xfrm>
          <a:prstGeom prst="rect">
            <a:avLst/>
          </a:prstGeom>
        </p:spPr>
        <p:txBody>
          <a:bodyPr/>
          <a:lstStyle/>
          <a:p>
            <a:pPr>
              <a:defRPr/>
            </a:pPr>
            <a:fld id="{E35B7631-43C6-4052-B0C9-C9164D118A81}" type="slidenum">
              <a:rPr lang="en-US" sz="1200" smtClean="0">
                <a:solidFill>
                  <a:srgbClr val="4F5965"/>
                </a:solidFill>
              </a:rPr>
              <a:pPr>
                <a:defRPr/>
              </a:pPr>
              <a:t>36</a:t>
            </a:fld>
            <a:endParaRPr lang="en-US" sz="1200" dirty="0">
              <a:solidFill>
                <a:srgbClr val="4F5965"/>
              </a:solidFill>
            </a:endParaRPr>
          </a:p>
        </p:txBody>
      </p:sp>
      <p:grpSp>
        <p:nvGrpSpPr>
          <p:cNvPr id="6" name="Group 5"/>
          <p:cNvGrpSpPr/>
          <p:nvPr/>
        </p:nvGrpSpPr>
        <p:grpSpPr>
          <a:xfrm>
            <a:off x="-1" y="1020007"/>
            <a:ext cx="2685025" cy="5133763"/>
            <a:chOff x="5970494" y="2502390"/>
            <a:chExt cx="3256203" cy="2076614"/>
          </a:xfrm>
        </p:grpSpPr>
        <p:grpSp>
          <p:nvGrpSpPr>
            <p:cNvPr id="7" name="Group 6"/>
            <p:cNvGrpSpPr/>
            <p:nvPr/>
          </p:nvGrpSpPr>
          <p:grpSpPr>
            <a:xfrm>
              <a:off x="5970494" y="2502390"/>
              <a:ext cx="3173506" cy="2004839"/>
              <a:chOff x="5970494" y="739669"/>
              <a:chExt cx="3173506" cy="5349849"/>
            </a:xfrm>
          </p:grpSpPr>
          <p:sp>
            <p:nvSpPr>
              <p:cNvPr id="9" name="Rectangle 8"/>
              <p:cNvSpPr/>
              <p:nvPr userDrawn="1"/>
            </p:nvSpPr>
            <p:spPr>
              <a:xfrm>
                <a:off x="5970494" y="739669"/>
                <a:ext cx="3173506" cy="5349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userDrawn="1"/>
            </p:nvCxnSpPr>
            <p:spPr>
              <a:xfrm>
                <a:off x="5970494" y="744620"/>
                <a:ext cx="31735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8" name="Text Placeholder 18"/>
            <p:cNvSpPr txBox="1">
              <a:spLocks/>
            </p:cNvSpPr>
            <p:nvPr/>
          </p:nvSpPr>
          <p:spPr>
            <a:xfrm>
              <a:off x="5970495" y="2507338"/>
              <a:ext cx="3256202" cy="2071666"/>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US" sz="1600" dirty="0"/>
                <a:t>Answers to PPM questions are used to create two reports: a Knowledge report and a Judgment report. </a:t>
              </a:r>
              <a:br>
                <a:rPr lang="en-US" sz="1600" dirty="0"/>
              </a:br>
              <a:endParaRPr lang="en-US" sz="1600" dirty="0"/>
            </a:p>
            <a:p>
              <a:pPr marL="0" indent="0">
                <a:buNone/>
              </a:pPr>
              <a:r>
                <a:rPr lang="en-US" sz="1600" dirty="0"/>
                <a:t>The </a:t>
              </a:r>
              <a:r>
                <a:rPr lang="en-US" sz="1600" dirty="0" smtClean="0"/>
                <a:t>knowledge </a:t>
              </a:r>
              <a:r>
                <a:rPr lang="en-US" sz="1600" dirty="0"/>
                <a:t>report shows how a user’s performance compares to that of his/her peers who took the PPM. </a:t>
              </a:r>
              <a:br>
                <a:rPr lang="en-US" sz="1600" dirty="0"/>
              </a:br>
              <a:endParaRPr lang="en-US" sz="1600" dirty="0"/>
            </a:p>
            <a:p>
              <a:pPr marL="0" indent="0">
                <a:buNone/>
              </a:pPr>
              <a:r>
                <a:rPr lang="en-US" sz="1600" dirty="0" smtClean="0"/>
                <a:t>1. A </a:t>
              </a:r>
              <a:r>
                <a:rPr lang="en-US" sz="1600" dirty="0"/>
                <a:t>user’s peer group comprises the set of users that are members of the group selected for the report. </a:t>
              </a:r>
              <a:br>
                <a:rPr lang="en-US" sz="1600" dirty="0"/>
              </a:br>
              <a:endParaRPr lang="en-US" sz="1600" dirty="0" smtClean="0"/>
            </a:p>
            <a:p>
              <a:pPr marL="0" indent="0">
                <a:buNone/>
              </a:pPr>
              <a:r>
                <a:rPr lang="en-US" sz="1600" dirty="0" smtClean="0"/>
                <a:t>2. The </a:t>
              </a:r>
              <a:r>
                <a:rPr lang="en-US" sz="1600" dirty="0"/>
                <a:t>grey band represents the 25th to 75th percentile.</a:t>
              </a:r>
            </a:p>
          </p:txBody>
        </p:sp>
      </p:grpSp>
      <p:pic>
        <p:nvPicPr>
          <p:cNvPr id="11" name="Picture 10" descr="My Scores Knowledge Questio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0933" y="1525657"/>
            <a:ext cx="6583067" cy="4185016"/>
          </a:xfrm>
          <a:prstGeom prst="rect">
            <a:avLst/>
          </a:prstGeom>
        </p:spPr>
      </p:pic>
      <p:sp>
        <p:nvSpPr>
          <p:cNvPr id="12" name="Oval 14"/>
          <p:cNvSpPr>
            <a:spLocks noChangeArrowheads="1"/>
          </p:cNvSpPr>
          <p:nvPr>
            <p:custDataLst>
              <p:tags r:id="rId1"/>
            </p:custDataLst>
          </p:nvPr>
        </p:nvSpPr>
        <p:spPr bwMode="gray">
          <a:xfrm>
            <a:off x="3413621" y="2366813"/>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13" name="Oval 14"/>
          <p:cNvSpPr>
            <a:spLocks noChangeArrowheads="1"/>
          </p:cNvSpPr>
          <p:nvPr>
            <p:custDataLst>
              <p:tags r:id="rId2"/>
            </p:custDataLst>
          </p:nvPr>
        </p:nvSpPr>
        <p:spPr bwMode="gray">
          <a:xfrm>
            <a:off x="3839816" y="3321414"/>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spTree>
    <p:extLst>
      <p:ext uri="{BB962C8B-B14F-4D97-AF65-F5344CB8AC3E}">
        <p14:creationId xmlns:p14="http://schemas.microsoft.com/office/powerpoint/2010/main" val="891154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GNOSIS </a:t>
            </a:r>
            <a:r>
              <a:rPr lang="en-US" dirty="0"/>
              <a:t>Reporting for Clinical Users </a:t>
            </a:r>
            <a:r>
              <a:rPr lang="en-US" dirty="0" smtClean="0"/>
              <a:t/>
            </a:r>
            <a:br>
              <a:rPr lang="en-US" dirty="0" smtClean="0"/>
            </a:br>
            <a:r>
              <a:rPr lang="en-US" dirty="0" smtClean="0"/>
              <a:t>Judgment Report</a:t>
            </a:r>
            <a:endParaRPr lang="en-US" sz="2700" i="1" dirty="0"/>
          </a:p>
        </p:txBody>
      </p:sp>
      <p:sp>
        <p:nvSpPr>
          <p:cNvPr id="4" name="Slide Number Placeholder 3"/>
          <p:cNvSpPr>
            <a:spLocks noGrp="1"/>
          </p:cNvSpPr>
          <p:nvPr>
            <p:ph type="sldNum" sz="quarter" idx="4294967295"/>
          </p:nvPr>
        </p:nvSpPr>
        <p:spPr>
          <a:xfrm>
            <a:off x="0" y="6492875"/>
            <a:ext cx="457200" cy="365125"/>
          </a:xfrm>
          <a:prstGeom prst="rect">
            <a:avLst/>
          </a:prstGeom>
        </p:spPr>
        <p:txBody>
          <a:bodyPr/>
          <a:lstStyle/>
          <a:p>
            <a:pPr>
              <a:defRPr/>
            </a:pPr>
            <a:fld id="{E35B7631-43C6-4052-B0C9-C9164D118A81}" type="slidenum">
              <a:rPr lang="en-US" sz="1200" smtClean="0">
                <a:solidFill>
                  <a:srgbClr val="4F5965"/>
                </a:solidFill>
              </a:rPr>
              <a:pPr>
                <a:defRPr/>
              </a:pPr>
              <a:t>37</a:t>
            </a:fld>
            <a:endParaRPr lang="en-US" sz="1200" dirty="0">
              <a:solidFill>
                <a:srgbClr val="4F5965"/>
              </a:solidFill>
            </a:endParaRPr>
          </a:p>
        </p:txBody>
      </p:sp>
      <p:grpSp>
        <p:nvGrpSpPr>
          <p:cNvPr id="6" name="Group 5"/>
          <p:cNvGrpSpPr/>
          <p:nvPr/>
        </p:nvGrpSpPr>
        <p:grpSpPr>
          <a:xfrm>
            <a:off x="-1" y="1020007"/>
            <a:ext cx="3179411" cy="5210471"/>
            <a:chOff x="5970494" y="2502390"/>
            <a:chExt cx="3256203" cy="2076614"/>
          </a:xfrm>
        </p:grpSpPr>
        <p:grpSp>
          <p:nvGrpSpPr>
            <p:cNvPr id="7" name="Group 6"/>
            <p:cNvGrpSpPr/>
            <p:nvPr/>
          </p:nvGrpSpPr>
          <p:grpSpPr>
            <a:xfrm>
              <a:off x="5970494" y="2502390"/>
              <a:ext cx="3173506" cy="2004839"/>
              <a:chOff x="5970494" y="739669"/>
              <a:chExt cx="3173506" cy="5349849"/>
            </a:xfrm>
          </p:grpSpPr>
          <p:sp>
            <p:nvSpPr>
              <p:cNvPr id="9" name="Rectangle 8"/>
              <p:cNvSpPr/>
              <p:nvPr userDrawn="1"/>
            </p:nvSpPr>
            <p:spPr>
              <a:xfrm>
                <a:off x="5970494" y="739669"/>
                <a:ext cx="3173506" cy="5349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userDrawn="1"/>
            </p:nvCxnSpPr>
            <p:spPr>
              <a:xfrm>
                <a:off x="5970494" y="744620"/>
                <a:ext cx="31735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8" name="Text Placeholder 18"/>
            <p:cNvSpPr txBox="1">
              <a:spLocks/>
            </p:cNvSpPr>
            <p:nvPr/>
          </p:nvSpPr>
          <p:spPr>
            <a:xfrm>
              <a:off x="5970495" y="2507338"/>
              <a:ext cx="3256202" cy="2071666"/>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US" sz="1600" dirty="0"/>
                <a:t>The Judgment report shows how a user’s performance compares to that of his/her peers, as well as the expert panel.</a:t>
              </a:r>
              <a:br>
                <a:rPr lang="en-US" sz="1600" dirty="0"/>
              </a:br>
              <a:endParaRPr lang="en-US" sz="1600" dirty="0"/>
            </a:p>
            <a:p>
              <a:pPr marL="342900" indent="-342900">
                <a:buAutoNum type="arabicPeriod"/>
              </a:pPr>
              <a:r>
                <a:rPr lang="en-US" sz="1600" dirty="0" smtClean="0"/>
                <a:t>The </a:t>
              </a:r>
              <a:r>
                <a:rPr lang="en-US" sz="1600" dirty="0"/>
                <a:t>grey band represents the 25th to 75th percentile.  </a:t>
              </a:r>
              <a:endParaRPr lang="en-US" sz="1600" dirty="0" smtClean="0"/>
            </a:p>
            <a:p>
              <a:pPr marL="342900" indent="-342900">
                <a:buAutoNum type="arabicPeriod"/>
              </a:pPr>
              <a:r>
                <a:rPr lang="en-US" sz="1600" dirty="0" smtClean="0"/>
                <a:t>The </a:t>
              </a:r>
              <a:r>
                <a:rPr lang="en-US" sz="1600" dirty="0"/>
                <a:t>green bar represents the average score of the experts who took the assessment in each practice area.</a:t>
              </a:r>
              <a:br>
                <a:rPr lang="en-US" sz="1600" dirty="0"/>
              </a:br>
              <a:endParaRPr lang="en-US" sz="1600" dirty="0" smtClean="0"/>
            </a:p>
            <a:p>
              <a:pPr marL="0" indent="0">
                <a:buNone/>
              </a:pPr>
              <a:r>
                <a:rPr lang="en-US" sz="1600" dirty="0" smtClean="0"/>
                <a:t>There </a:t>
              </a:r>
              <a:r>
                <a:rPr lang="en-US" sz="1600" dirty="0"/>
                <a:t>are two expert panels. If taking the PPM as a physician, performance is measured against a physician panel. If taking it as a nurse, a nurse panel is used.</a:t>
              </a:r>
            </a:p>
          </p:txBody>
        </p:sp>
      </p:gr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0182" y="1823970"/>
            <a:ext cx="6113818" cy="3886702"/>
          </a:xfrm>
          <a:prstGeom prst="rect">
            <a:avLst/>
          </a:prstGeom>
        </p:spPr>
      </p:pic>
      <p:sp>
        <p:nvSpPr>
          <p:cNvPr id="12" name="Oval 14"/>
          <p:cNvSpPr>
            <a:spLocks noChangeArrowheads="1"/>
          </p:cNvSpPr>
          <p:nvPr>
            <p:custDataLst>
              <p:tags r:id="rId1"/>
            </p:custDataLst>
          </p:nvPr>
        </p:nvSpPr>
        <p:spPr bwMode="gray">
          <a:xfrm>
            <a:off x="4427965" y="3602681"/>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13" name="Oval 14"/>
          <p:cNvSpPr>
            <a:spLocks noChangeArrowheads="1"/>
          </p:cNvSpPr>
          <p:nvPr>
            <p:custDataLst>
              <p:tags r:id="rId2"/>
            </p:custDataLst>
          </p:nvPr>
        </p:nvSpPr>
        <p:spPr bwMode="gray">
          <a:xfrm>
            <a:off x="6337315" y="2946392"/>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spTree>
    <p:extLst>
      <p:ext uri="{BB962C8B-B14F-4D97-AF65-F5344CB8AC3E}">
        <p14:creationId xmlns:p14="http://schemas.microsoft.com/office/powerpoint/2010/main" val="3223741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GNOSIS Reporting for Clinical Users </a:t>
            </a:r>
            <a:r>
              <a:rPr lang="en-US" i="1" dirty="0" smtClean="0"/>
              <a:t/>
            </a:r>
            <a:br>
              <a:rPr lang="en-US" i="1" dirty="0" smtClean="0"/>
            </a:br>
            <a:r>
              <a:rPr lang="en-US" i="1" dirty="0" smtClean="0"/>
              <a:t>Explain My Score</a:t>
            </a:r>
            <a:endParaRPr lang="en-US" i="1" dirty="0"/>
          </a:p>
        </p:txBody>
      </p:sp>
      <p:grpSp>
        <p:nvGrpSpPr>
          <p:cNvPr id="7" name="Group 6"/>
          <p:cNvGrpSpPr/>
          <p:nvPr/>
        </p:nvGrpSpPr>
        <p:grpSpPr>
          <a:xfrm>
            <a:off x="0" y="890394"/>
            <a:ext cx="2553184" cy="4438877"/>
            <a:chOff x="-3274068" y="2396126"/>
            <a:chExt cx="12418073" cy="855539"/>
          </a:xfrm>
        </p:grpSpPr>
        <p:grpSp>
          <p:nvGrpSpPr>
            <p:cNvPr id="8" name="Group 7"/>
            <p:cNvGrpSpPr/>
            <p:nvPr/>
          </p:nvGrpSpPr>
          <p:grpSpPr>
            <a:xfrm>
              <a:off x="-3274067" y="2396126"/>
              <a:ext cx="12418072" cy="855539"/>
              <a:chOff x="-3274067" y="456108"/>
              <a:chExt cx="12418072" cy="2282977"/>
            </a:xfrm>
          </p:grpSpPr>
          <p:sp>
            <p:nvSpPr>
              <p:cNvPr id="11" name="Rectangle 10"/>
              <p:cNvSpPr/>
              <p:nvPr userDrawn="1"/>
            </p:nvSpPr>
            <p:spPr>
              <a:xfrm>
                <a:off x="-3274067" y="739669"/>
                <a:ext cx="12418067" cy="19994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userDrawn="1"/>
            </p:nvCxnSpPr>
            <p:spPr>
              <a:xfrm>
                <a:off x="-3274063" y="456108"/>
                <a:ext cx="12418068" cy="684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9" name="Text Placeholder 18"/>
            <p:cNvSpPr txBox="1">
              <a:spLocks/>
            </p:cNvSpPr>
            <p:nvPr/>
          </p:nvSpPr>
          <p:spPr>
            <a:xfrm>
              <a:off x="-3274068" y="2401073"/>
              <a:ext cx="12418068" cy="658522"/>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en-US" sz="1600" dirty="0"/>
            </a:p>
            <a:p>
              <a:pPr marL="0" indent="0">
                <a:buNone/>
              </a:pPr>
              <a:endParaRPr lang="en-US" sz="1600" dirty="0"/>
            </a:p>
          </p:txBody>
        </p:sp>
      </p:grpSp>
      <p:sp>
        <p:nvSpPr>
          <p:cNvPr id="4" name="TextBox 3"/>
          <p:cNvSpPr txBox="1"/>
          <p:nvPr/>
        </p:nvSpPr>
        <p:spPr>
          <a:xfrm>
            <a:off x="157119" y="1021335"/>
            <a:ext cx="2265133" cy="2554545"/>
          </a:xfrm>
          <a:prstGeom prst="rect">
            <a:avLst/>
          </a:prstGeom>
        </p:spPr>
        <p:txBody>
          <a:bodyPr wrap="square" rtlCol="0">
            <a:spAutoFit/>
          </a:bodyPr>
          <a:lstStyle/>
          <a:p>
            <a:pPr lvl="0"/>
            <a:r>
              <a:rPr lang="en-US" sz="1600" dirty="0" smtClean="0">
                <a:cs typeface="Calibri"/>
              </a:rPr>
              <a:t>Each Personal Proficiency Module report an “Explain My scores” feature to interpret your scores. </a:t>
            </a:r>
          </a:p>
          <a:p>
            <a:pPr lvl="0"/>
            <a:endParaRPr lang="en-US" sz="1600" dirty="0">
              <a:cs typeface="Calibri"/>
            </a:endParaRPr>
          </a:p>
          <a:p>
            <a:pPr marL="342900" lvl="0" indent="-342900">
              <a:buAutoNum type="arabicPeriod"/>
            </a:pPr>
            <a:r>
              <a:rPr lang="en-US" sz="1600" dirty="0" smtClean="0">
                <a:cs typeface="Calibri"/>
              </a:rPr>
              <a:t>Select “Explain My Score”</a:t>
            </a:r>
          </a:p>
          <a:p>
            <a:pPr lvl="0"/>
            <a:endParaRPr lang="en-US" sz="1600" dirty="0" smtClean="0">
              <a:cs typeface="Calibri"/>
            </a:endParaRPr>
          </a:p>
          <a:p>
            <a:pPr marL="342900" lvl="0" indent="-342900">
              <a:buAutoNum type="arabicPeriod"/>
            </a:pPr>
            <a:r>
              <a:rPr lang="en-US" sz="1600" dirty="0" smtClean="0">
                <a:cs typeface="Calibri"/>
              </a:rPr>
              <a:t>Review content</a:t>
            </a:r>
            <a:endParaRPr lang="en-US" sz="1600" dirty="0">
              <a:cs typeface="Calibri"/>
            </a:endParaRPr>
          </a:p>
        </p:txBody>
      </p:sp>
      <p:pic>
        <p:nvPicPr>
          <p:cNvPr id="3" name="Picture 2" descr="Demo Server FAM Nurse full lengt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6997" y="736810"/>
            <a:ext cx="5549808" cy="3715161"/>
          </a:xfrm>
          <a:prstGeom prst="rect">
            <a:avLst/>
          </a:prstGeom>
        </p:spPr>
      </p:pic>
      <p:pic>
        <p:nvPicPr>
          <p:cNvPr id="5" name="Picture 4" descr="Screen Shot 2014-07-31 at 2.05.3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0782" y="2147421"/>
            <a:ext cx="6544149" cy="4160630"/>
          </a:xfrm>
          <a:prstGeom prst="rect">
            <a:avLst/>
          </a:prstGeom>
        </p:spPr>
      </p:pic>
      <p:sp>
        <p:nvSpPr>
          <p:cNvPr id="13" name="Oval 12"/>
          <p:cNvSpPr>
            <a:spLocks noChangeArrowheads="1"/>
          </p:cNvSpPr>
          <p:nvPr>
            <p:custDataLst>
              <p:tags r:id="rId1"/>
            </p:custDataLst>
          </p:nvPr>
        </p:nvSpPr>
        <p:spPr bwMode="gray">
          <a:xfrm>
            <a:off x="3999446" y="1669385"/>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16" name="Oval 15"/>
          <p:cNvSpPr>
            <a:spLocks noChangeArrowheads="1"/>
          </p:cNvSpPr>
          <p:nvPr>
            <p:custDataLst>
              <p:tags r:id="rId2"/>
            </p:custDataLst>
          </p:nvPr>
        </p:nvSpPr>
        <p:spPr bwMode="gray">
          <a:xfrm>
            <a:off x="3999446" y="2926412"/>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spTree>
    <p:extLst>
      <p:ext uri="{BB962C8B-B14F-4D97-AF65-F5344CB8AC3E}">
        <p14:creationId xmlns:p14="http://schemas.microsoft.com/office/powerpoint/2010/main" val="1557146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9062" y="1919484"/>
            <a:ext cx="8772939" cy="451406"/>
          </a:xfrm>
        </p:spPr>
        <p:txBody>
          <a:bodyPr/>
          <a:lstStyle/>
          <a:p>
            <a:r>
              <a:rPr lang="en-US" i="1" dirty="0">
                <a:cs typeface="Calibri" pitchFamily="34" charset="0"/>
              </a:rPr>
              <a:t>GNOSIS </a:t>
            </a:r>
            <a:r>
              <a:rPr lang="en-US" i="1" dirty="0" smtClean="0">
                <a:cs typeface="Calibri" pitchFamily="34" charset="0"/>
              </a:rPr>
              <a:t>CATALOG</a:t>
            </a:r>
            <a:endParaRPr lang="en-US" i="1" dirty="0"/>
          </a:p>
        </p:txBody>
      </p:sp>
    </p:spTree>
    <p:extLst>
      <p:ext uri="{BB962C8B-B14F-4D97-AF65-F5344CB8AC3E}">
        <p14:creationId xmlns:p14="http://schemas.microsoft.com/office/powerpoint/2010/main" val="50817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3794" name="Rectangle 2" hidden="1"/>
          <p:cNvGraphicFramePr>
            <a:graphicFrameLocks/>
          </p:cNvGraphicFramePr>
          <p:nvPr>
            <p:custDataLst>
              <p:tags r:id="rId2"/>
            </p:custDataLst>
            <p:extLst>
              <p:ext uri="{D42A27DB-BD31-4B8C-83A1-F6EECF244321}">
                <p14:modId xmlns:p14="http://schemas.microsoft.com/office/powerpoint/2010/main" val="2514531266"/>
              </p:ext>
            </p:extLst>
          </p:nvPr>
        </p:nvGraphicFramePr>
        <p:xfrm>
          <a:off x="270" y="1"/>
          <a:ext cx="161974" cy="161974"/>
        </p:xfrm>
        <a:graphic>
          <a:graphicData uri="http://schemas.openxmlformats.org/presentationml/2006/ole">
            <mc:AlternateContent xmlns:mc="http://schemas.openxmlformats.org/markup-compatibility/2006">
              <mc:Choice xmlns:v="urn:schemas-microsoft-com:vml" Requires="v">
                <p:oleObj spid="_x0000_s76817" name="think-cell Slide" r:id="rId10" imgW="0" imgH="0" progId="TCLayout.ActiveDocument.1">
                  <p:embed/>
                </p:oleObj>
              </mc:Choice>
              <mc:Fallback>
                <p:oleObj name="think-cell Slide" r:id="rId10" imgW="0" imgH="0" progId="TCLayout.ActiveDocument.1">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270" y="1"/>
                        <a:ext cx="161974" cy="1619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itle 1"/>
          <p:cNvSpPr>
            <a:spLocks noGrp="1"/>
          </p:cNvSpPr>
          <p:nvPr>
            <p:ph type="title"/>
          </p:nvPr>
        </p:nvSpPr>
        <p:spPr/>
        <p:txBody>
          <a:bodyPr/>
          <a:lstStyle/>
          <a:p>
            <a:r>
              <a:rPr lang="en-US" dirty="0" smtClean="0"/>
              <a:t>Contents</a:t>
            </a:r>
            <a:endParaRPr lang="en-US" dirty="0"/>
          </a:p>
        </p:txBody>
      </p:sp>
      <p:grpSp>
        <p:nvGrpSpPr>
          <p:cNvPr id="6" name="Group 5"/>
          <p:cNvGrpSpPr/>
          <p:nvPr/>
        </p:nvGrpSpPr>
        <p:grpSpPr>
          <a:xfrm>
            <a:off x="207998" y="746858"/>
            <a:ext cx="4046259" cy="980873"/>
            <a:chOff x="4575807" y="2847624"/>
            <a:chExt cx="4046259" cy="980873"/>
          </a:xfrm>
        </p:grpSpPr>
        <p:sp>
          <p:nvSpPr>
            <p:cNvPr id="29" name="Rectangle 10"/>
            <p:cNvSpPr>
              <a:spLocks noChangeArrowheads="1"/>
            </p:cNvSpPr>
            <p:nvPr/>
          </p:nvSpPr>
          <p:spPr bwMode="gray">
            <a:xfrm>
              <a:off x="4673097" y="2847624"/>
              <a:ext cx="3948969" cy="45369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30" name="Rectangle 11"/>
            <p:cNvSpPr>
              <a:spLocks noChangeArrowheads="1"/>
            </p:cNvSpPr>
            <p:nvPr/>
          </p:nvSpPr>
          <p:spPr bwMode="gray">
            <a:xfrm>
              <a:off x="4856560" y="2911226"/>
              <a:ext cx="3618133"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Logging out of GNOSIS</a:t>
              </a:r>
              <a:endParaRPr lang="en-US" sz="1500" dirty="0">
                <a:latin typeface="+mn-lt"/>
              </a:endParaRPr>
            </a:p>
          </p:txBody>
        </p:sp>
        <p:sp>
          <p:nvSpPr>
            <p:cNvPr id="31" name="Oval 14"/>
            <p:cNvSpPr>
              <a:spLocks noChangeArrowheads="1"/>
            </p:cNvSpPr>
            <p:nvPr>
              <p:custDataLst>
                <p:tags r:id="rId6"/>
              </p:custDataLst>
            </p:nvPr>
          </p:nvSpPr>
          <p:spPr bwMode="gray">
            <a:xfrm>
              <a:off x="4579559" y="2956586"/>
              <a:ext cx="208595" cy="22055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smtClean="0">
                  <a:solidFill>
                    <a:schemeClr val="bg1"/>
                  </a:solidFill>
                </a:rPr>
                <a:t>11</a:t>
              </a:r>
              <a:endParaRPr lang="en-US" sz="1500" b="1" dirty="0">
                <a:solidFill>
                  <a:schemeClr val="bg1"/>
                </a:solidFill>
              </a:endParaRPr>
            </a:p>
          </p:txBody>
        </p:sp>
        <p:sp>
          <p:nvSpPr>
            <p:cNvPr id="68" name="Rectangle 10"/>
            <p:cNvSpPr>
              <a:spLocks noChangeArrowheads="1"/>
            </p:cNvSpPr>
            <p:nvPr/>
          </p:nvSpPr>
          <p:spPr bwMode="gray">
            <a:xfrm>
              <a:off x="4669345" y="3374807"/>
              <a:ext cx="3948969" cy="45369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69" name="Rectangle 11"/>
            <p:cNvSpPr>
              <a:spLocks noChangeArrowheads="1"/>
            </p:cNvSpPr>
            <p:nvPr/>
          </p:nvSpPr>
          <p:spPr bwMode="gray">
            <a:xfrm>
              <a:off x="4852808" y="3438409"/>
              <a:ext cx="3618133" cy="23083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Support and Additional Features</a:t>
              </a:r>
              <a:endParaRPr lang="en-US" sz="1500" dirty="0">
                <a:latin typeface="+mn-lt"/>
              </a:endParaRPr>
            </a:p>
          </p:txBody>
        </p:sp>
        <p:sp>
          <p:nvSpPr>
            <p:cNvPr id="70" name="Oval 14"/>
            <p:cNvSpPr>
              <a:spLocks noChangeArrowheads="1"/>
            </p:cNvSpPr>
            <p:nvPr>
              <p:custDataLst>
                <p:tags r:id="rId7"/>
              </p:custDataLst>
            </p:nvPr>
          </p:nvSpPr>
          <p:spPr bwMode="gray">
            <a:xfrm>
              <a:off x="4575807" y="3483769"/>
              <a:ext cx="208595" cy="22055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smtClean="0">
                  <a:solidFill>
                    <a:schemeClr val="bg1"/>
                  </a:solidFill>
                </a:rPr>
                <a:t>12</a:t>
              </a:r>
              <a:endParaRPr lang="en-US" sz="1500" b="1" dirty="0">
                <a:solidFill>
                  <a:schemeClr val="bg1"/>
                </a:solidFill>
              </a:endParaRPr>
            </a:p>
          </p:txBody>
        </p:sp>
      </p:grpSp>
      <p:grpSp>
        <p:nvGrpSpPr>
          <p:cNvPr id="78" name="Group 77"/>
          <p:cNvGrpSpPr/>
          <p:nvPr/>
        </p:nvGrpSpPr>
        <p:grpSpPr>
          <a:xfrm>
            <a:off x="875860" y="1869270"/>
            <a:ext cx="3360616" cy="1416538"/>
            <a:chOff x="1263182" y="1715311"/>
            <a:chExt cx="6531302" cy="2421518"/>
          </a:xfrm>
        </p:grpSpPr>
        <p:sp>
          <p:nvSpPr>
            <p:cNvPr id="83" name="Rectangle 4"/>
            <p:cNvSpPr>
              <a:spLocks noChangeArrowheads="1"/>
            </p:cNvSpPr>
            <p:nvPr/>
          </p:nvSpPr>
          <p:spPr bwMode="gray">
            <a:xfrm>
              <a:off x="1414308" y="2578634"/>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84" name="Rectangle 5"/>
            <p:cNvSpPr>
              <a:spLocks noChangeArrowheads="1"/>
            </p:cNvSpPr>
            <p:nvPr/>
          </p:nvSpPr>
          <p:spPr bwMode="gray">
            <a:xfrm>
              <a:off x="1710720" y="2675820"/>
              <a:ext cx="5845658" cy="394599"/>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Profile &amp; Settings</a:t>
              </a:r>
              <a:endParaRPr lang="en-US" sz="1500" dirty="0">
                <a:latin typeface="+mn-lt"/>
              </a:endParaRPr>
            </a:p>
          </p:txBody>
        </p:sp>
        <p:sp>
          <p:nvSpPr>
            <p:cNvPr id="85" name="Rectangle 7"/>
            <p:cNvSpPr>
              <a:spLocks noChangeArrowheads="1"/>
            </p:cNvSpPr>
            <p:nvPr/>
          </p:nvSpPr>
          <p:spPr bwMode="gray">
            <a:xfrm>
              <a:off x="1414308" y="3443578"/>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116" name="Rectangle 8"/>
            <p:cNvSpPr>
              <a:spLocks noChangeArrowheads="1"/>
            </p:cNvSpPr>
            <p:nvPr/>
          </p:nvSpPr>
          <p:spPr bwMode="gray">
            <a:xfrm>
              <a:off x="1710720" y="3540762"/>
              <a:ext cx="5845658" cy="394599"/>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Contact Us</a:t>
              </a:r>
              <a:endParaRPr lang="en-US" sz="1500" dirty="0">
                <a:latin typeface="+mn-lt"/>
              </a:endParaRPr>
            </a:p>
          </p:txBody>
        </p:sp>
        <p:sp>
          <p:nvSpPr>
            <p:cNvPr id="117" name="Rectangle 10"/>
            <p:cNvSpPr>
              <a:spLocks noChangeArrowheads="1"/>
            </p:cNvSpPr>
            <p:nvPr/>
          </p:nvSpPr>
          <p:spPr bwMode="gray">
            <a:xfrm>
              <a:off x="1414308" y="1715311"/>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00"/>
            </a:p>
          </p:txBody>
        </p:sp>
        <p:sp>
          <p:nvSpPr>
            <p:cNvPr id="118" name="Rectangle 11"/>
            <p:cNvSpPr>
              <a:spLocks noChangeArrowheads="1"/>
            </p:cNvSpPr>
            <p:nvPr/>
          </p:nvSpPr>
          <p:spPr bwMode="gray">
            <a:xfrm>
              <a:off x="1710720" y="1812497"/>
              <a:ext cx="5845658" cy="394599"/>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sz="1500" dirty="0" smtClean="0">
                  <a:latin typeface="+mn-lt"/>
                </a:rPr>
                <a:t>APS Customer Support</a:t>
              </a:r>
              <a:endParaRPr lang="en-US" sz="1500" dirty="0">
                <a:latin typeface="+mn-lt"/>
              </a:endParaRPr>
            </a:p>
          </p:txBody>
        </p:sp>
        <p:sp>
          <p:nvSpPr>
            <p:cNvPr id="119" name="Oval 14"/>
            <p:cNvSpPr>
              <a:spLocks noChangeArrowheads="1"/>
            </p:cNvSpPr>
            <p:nvPr>
              <p:custDataLst>
                <p:tags r:id="rId3"/>
              </p:custDataLst>
            </p:nvPr>
          </p:nvSpPr>
          <p:spPr bwMode="gray">
            <a:xfrm>
              <a:off x="1263182" y="1881808"/>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c</a:t>
              </a:r>
            </a:p>
          </p:txBody>
        </p:sp>
        <p:sp>
          <p:nvSpPr>
            <p:cNvPr id="120" name="Oval 15"/>
            <p:cNvSpPr>
              <a:spLocks noChangeArrowheads="1"/>
            </p:cNvSpPr>
            <p:nvPr>
              <p:custDataLst>
                <p:tags r:id="rId4"/>
              </p:custDataLst>
            </p:nvPr>
          </p:nvSpPr>
          <p:spPr bwMode="gray">
            <a:xfrm>
              <a:off x="1263182" y="2745132"/>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d</a:t>
              </a:r>
            </a:p>
          </p:txBody>
        </p:sp>
        <p:sp>
          <p:nvSpPr>
            <p:cNvPr id="121" name="Oval 16"/>
            <p:cNvSpPr>
              <a:spLocks noChangeArrowheads="1"/>
            </p:cNvSpPr>
            <p:nvPr>
              <p:custDataLst>
                <p:tags r:id="rId5"/>
              </p:custDataLst>
            </p:nvPr>
          </p:nvSpPr>
          <p:spPr bwMode="gray">
            <a:xfrm>
              <a:off x="1263182" y="3610076"/>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1500" b="1" dirty="0">
                  <a:solidFill>
                    <a:schemeClr val="bg1"/>
                  </a:solidFill>
                </a:rPr>
                <a:t>e</a:t>
              </a:r>
            </a:p>
          </p:txBody>
        </p:sp>
      </p:grpSp>
      <p:pic>
        <p:nvPicPr>
          <p:cNvPr id="64" name="Picture 6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31202" y="3175288"/>
            <a:ext cx="4912798" cy="3682712"/>
          </a:xfrm>
          <a:prstGeom prst="rect">
            <a:avLst/>
          </a:prstGeom>
        </p:spPr>
      </p:pic>
    </p:spTree>
    <p:extLst>
      <p:ext uri="{BB962C8B-B14F-4D97-AF65-F5344CB8AC3E}">
        <p14:creationId xmlns:p14="http://schemas.microsoft.com/office/powerpoint/2010/main" val="298573245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smtClean="0"/>
              <a:t>GNOSIS Catalog</a:t>
            </a:r>
            <a:endParaRPr lang="en-US" dirty="0"/>
          </a:p>
        </p:txBody>
      </p:sp>
      <p:grpSp>
        <p:nvGrpSpPr>
          <p:cNvPr id="13" name="Group 12"/>
          <p:cNvGrpSpPr/>
          <p:nvPr/>
        </p:nvGrpSpPr>
        <p:grpSpPr>
          <a:xfrm>
            <a:off x="-1" y="1007282"/>
            <a:ext cx="9144001" cy="1215307"/>
            <a:chOff x="-3274068" y="2387353"/>
            <a:chExt cx="12418068" cy="864312"/>
          </a:xfrm>
        </p:grpSpPr>
        <p:grpSp>
          <p:nvGrpSpPr>
            <p:cNvPr id="14" name="Group 13"/>
            <p:cNvGrpSpPr/>
            <p:nvPr/>
          </p:nvGrpSpPr>
          <p:grpSpPr>
            <a:xfrm>
              <a:off x="-3274068" y="2387353"/>
              <a:ext cx="12418068" cy="864312"/>
              <a:chOff x="-3274068" y="432697"/>
              <a:chExt cx="12418068" cy="2306388"/>
            </a:xfrm>
          </p:grpSpPr>
          <p:sp>
            <p:nvSpPr>
              <p:cNvPr id="18" name="Rectangle 17"/>
              <p:cNvSpPr/>
              <p:nvPr userDrawn="1"/>
            </p:nvSpPr>
            <p:spPr>
              <a:xfrm>
                <a:off x="-3274067" y="739669"/>
                <a:ext cx="12418067" cy="19994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userDrawn="1"/>
            </p:nvCxnSpPr>
            <p:spPr>
              <a:xfrm>
                <a:off x="-3274068" y="432697"/>
                <a:ext cx="12418067" cy="684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Text Placeholder 18"/>
            <p:cNvSpPr txBox="1">
              <a:spLocks/>
            </p:cNvSpPr>
            <p:nvPr/>
          </p:nvSpPr>
          <p:spPr>
            <a:xfrm>
              <a:off x="-3274068" y="2401073"/>
              <a:ext cx="12418068" cy="658522"/>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US" sz="1600" dirty="0" smtClean="0"/>
                <a:t>GNOSIS </a:t>
              </a:r>
              <a:r>
                <a:rPr lang="en-US" sz="1600" dirty="0"/>
                <a:t>Catalog </a:t>
              </a:r>
              <a:r>
                <a:rPr lang="en-US" sz="1600" dirty="0" smtClean="0"/>
                <a:t>shows </a:t>
              </a:r>
              <a:r>
                <a:rPr lang="en-US" sz="1600" dirty="0"/>
                <a:t>the totality of assigned content, organized much like a table of contents. Users see the content </a:t>
              </a:r>
              <a:r>
                <a:rPr lang="en-US" sz="1600" dirty="0" smtClean="0"/>
                <a:t>which </a:t>
              </a:r>
              <a:r>
                <a:rPr lang="en-US" sz="1600" dirty="0"/>
                <a:t>they are currently working and will see how they’re progressing toward completion. Credit hours and earned certificates will also be visible when applicable. </a:t>
              </a:r>
            </a:p>
            <a:p>
              <a:pPr marL="0" indent="0">
                <a:buNone/>
              </a:pPr>
              <a:endParaRPr lang="en-US" sz="1600" dirty="0"/>
            </a:p>
          </p:txBody>
        </p:sp>
      </p:grpSp>
      <p:pic>
        <p:nvPicPr>
          <p:cNvPr id="4" name="Picture 3" descr="Screen Shot 2014-07-31 at 10.04.24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30160" y="2507255"/>
            <a:ext cx="5413840" cy="3442004"/>
          </a:xfrm>
          <a:prstGeom prst="rect">
            <a:avLst/>
          </a:prstGeom>
        </p:spPr>
      </p:pic>
      <p:sp>
        <p:nvSpPr>
          <p:cNvPr id="22" name="Oval 14"/>
          <p:cNvSpPr>
            <a:spLocks noChangeArrowheads="1"/>
          </p:cNvSpPr>
          <p:nvPr>
            <p:custDataLst>
              <p:tags r:id="rId1"/>
            </p:custDataLst>
          </p:nvPr>
        </p:nvSpPr>
        <p:spPr bwMode="gray">
          <a:xfrm>
            <a:off x="4987074" y="3633273"/>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23" name="Oval 14"/>
          <p:cNvSpPr>
            <a:spLocks noChangeArrowheads="1"/>
          </p:cNvSpPr>
          <p:nvPr>
            <p:custDataLst>
              <p:tags r:id="rId2"/>
            </p:custDataLst>
          </p:nvPr>
        </p:nvSpPr>
        <p:spPr bwMode="gray">
          <a:xfrm>
            <a:off x="6497845" y="3633273"/>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sp>
        <p:nvSpPr>
          <p:cNvPr id="26" name="Oval 14"/>
          <p:cNvSpPr>
            <a:spLocks noChangeArrowheads="1"/>
          </p:cNvSpPr>
          <p:nvPr>
            <p:custDataLst>
              <p:tags r:id="rId3"/>
            </p:custDataLst>
          </p:nvPr>
        </p:nvSpPr>
        <p:spPr bwMode="gray">
          <a:xfrm>
            <a:off x="8457469" y="4312093"/>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3</a:t>
            </a:r>
          </a:p>
        </p:txBody>
      </p:sp>
      <p:grpSp>
        <p:nvGrpSpPr>
          <p:cNvPr id="27" name="Group 26"/>
          <p:cNvGrpSpPr/>
          <p:nvPr/>
        </p:nvGrpSpPr>
        <p:grpSpPr>
          <a:xfrm>
            <a:off x="143394" y="2857393"/>
            <a:ext cx="3738517" cy="2673046"/>
            <a:chOff x="1263182" y="1715311"/>
            <a:chExt cx="6531302" cy="2421518"/>
          </a:xfrm>
        </p:grpSpPr>
        <p:sp>
          <p:nvSpPr>
            <p:cNvPr id="28" name="Rectangle 4"/>
            <p:cNvSpPr>
              <a:spLocks noChangeArrowheads="1"/>
            </p:cNvSpPr>
            <p:nvPr/>
          </p:nvSpPr>
          <p:spPr bwMode="gray">
            <a:xfrm>
              <a:off x="1414308" y="2578634"/>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29" name="Rectangle 5"/>
            <p:cNvSpPr>
              <a:spLocks noChangeArrowheads="1"/>
            </p:cNvSpPr>
            <p:nvPr/>
          </p:nvSpPr>
          <p:spPr bwMode="gray">
            <a:xfrm>
              <a:off x="1920097" y="2675819"/>
              <a:ext cx="5636284" cy="44610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dirty="0" smtClean="0">
                  <a:latin typeface="+mn-lt"/>
                </a:rPr>
                <a:t>CME/CE progress accrued as you complete GNOSIS content</a:t>
              </a:r>
              <a:endParaRPr lang="en-US" dirty="0">
                <a:latin typeface="+mn-lt"/>
              </a:endParaRPr>
            </a:p>
          </p:txBody>
        </p:sp>
        <p:sp>
          <p:nvSpPr>
            <p:cNvPr id="30" name="Rectangle 7"/>
            <p:cNvSpPr>
              <a:spLocks noChangeArrowheads="1"/>
            </p:cNvSpPr>
            <p:nvPr/>
          </p:nvSpPr>
          <p:spPr bwMode="gray">
            <a:xfrm>
              <a:off x="1414308" y="3443578"/>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31" name="Rectangle 8"/>
            <p:cNvSpPr>
              <a:spLocks noChangeArrowheads="1"/>
            </p:cNvSpPr>
            <p:nvPr/>
          </p:nvSpPr>
          <p:spPr bwMode="gray">
            <a:xfrm>
              <a:off x="1993755" y="3540763"/>
              <a:ext cx="5562624" cy="44610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dirty="0" smtClean="0">
                  <a:latin typeface="+mn-lt"/>
                </a:rPr>
                <a:t>View GNOSIS certificates for the </a:t>
              </a:r>
            </a:p>
            <a:p>
              <a:r>
                <a:rPr lang="en-US" dirty="0" smtClean="0">
                  <a:latin typeface="+mn-lt"/>
                </a:rPr>
                <a:t>CME/CE credits earned</a:t>
              </a:r>
              <a:endParaRPr lang="en-US" dirty="0">
                <a:latin typeface="+mn-lt"/>
              </a:endParaRPr>
            </a:p>
          </p:txBody>
        </p:sp>
        <p:sp>
          <p:nvSpPr>
            <p:cNvPr id="32" name="Rectangle 10"/>
            <p:cNvSpPr>
              <a:spLocks noChangeArrowheads="1"/>
            </p:cNvSpPr>
            <p:nvPr/>
          </p:nvSpPr>
          <p:spPr bwMode="gray">
            <a:xfrm>
              <a:off x="1414308" y="1715311"/>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33" name="Rectangle 11"/>
            <p:cNvSpPr>
              <a:spLocks noChangeArrowheads="1"/>
            </p:cNvSpPr>
            <p:nvPr/>
          </p:nvSpPr>
          <p:spPr bwMode="gray">
            <a:xfrm>
              <a:off x="1993755" y="1812496"/>
              <a:ext cx="5562624" cy="22305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dirty="0" smtClean="0">
                  <a:latin typeface="+mn-lt"/>
                </a:rPr>
                <a:t>All GNOSIS courses assigned</a:t>
              </a:r>
              <a:endParaRPr lang="en-US" dirty="0">
                <a:latin typeface="+mn-lt"/>
              </a:endParaRPr>
            </a:p>
          </p:txBody>
        </p:sp>
        <p:sp>
          <p:nvSpPr>
            <p:cNvPr id="34" name="Oval 14"/>
            <p:cNvSpPr>
              <a:spLocks noChangeArrowheads="1"/>
            </p:cNvSpPr>
            <p:nvPr>
              <p:custDataLst>
                <p:tags r:id="rId4"/>
              </p:custDataLst>
            </p:nvPr>
          </p:nvSpPr>
          <p:spPr bwMode="gray">
            <a:xfrm>
              <a:off x="1263182" y="1881808"/>
              <a:ext cx="656913"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smtClean="0">
                  <a:solidFill>
                    <a:schemeClr val="bg1"/>
                  </a:solidFill>
                </a:rPr>
                <a:t>1</a:t>
              </a:r>
              <a:endParaRPr lang="en-US" sz="2200" b="1" dirty="0">
                <a:solidFill>
                  <a:schemeClr val="bg1"/>
                </a:solidFill>
              </a:endParaRPr>
            </a:p>
          </p:txBody>
        </p:sp>
        <p:sp>
          <p:nvSpPr>
            <p:cNvPr id="35" name="Oval 15"/>
            <p:cNvSpPr>
              <a:spLocks noChangeArrowheads="1"/>
            </p:cNvSpPr>
            <p:nvPr>
              <p:custDataLst>
                <p:tags r:id="rId5"/>
              </p:custDataLst>
            </p:nvPr>
          </p:nvSpPr>
          <p:spPr bwMode="gray">
            <a:xfrm>
              <a:off x="1263182" y="2745132"/>
              <a:ext cx="656913"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smtClean="0">
                  <a:solidFill>
                    <a:schemeClr val="bg1"/>
                  </a:solidFill>
                </a:rPr>
                <a:t>2</a:t>
              </a:r>
              <a:endParaRPr lang="en-US" sz="2200" b="1" dirty="0">
                <a:solidFill>
                  <a:schemeClr val="bg1"/>
                </a:solidFill>
              </a:endParaRPr>
            </a:p>
          </p:txBody>
        </p:sp>
        <p:sp>
          <p:nvSpPr>
            <p:cNvPr id="36" name="Oval 16"/>
            <p:cNvSpPr>
              <a:spLocks noChangeArrowheads="1"/>
            </p:cNvSpPr>
            <p:nvPr>
              <p:custDataLst>
                <p:tags r:id="rId6"/>
              </p:custDataLst>
            </p:nvPr>
          </p:nvSpPr>
          <p:spPr bwMode="gray">
            <a:xfrm>
              <a:off x="1263182" y="3610076"/>
              <a:ext cx="656913"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smtClean="0">
                  <a:solidFill>
                    <a:schemeClr val="bg1"/>
                  </a:solidFill>
                </a:rPr>
                <a:t>3</a:t>
              </a:r>
              <a:endParaRPr lang="en-US" sz="2200" b="1" dirty="0">
                <a:solidFill>
                  <a:schemeClr val="bg1"/>
                </a:solidFill>
              </a:endParaRPr>
            </a:p>
          </p:txBody>
        </p:sp>
      </p:grpSp>
    </p:spTree>
    <p:extLst>
      <p:ext uri="{BB962C8B-B14F-4D97-AF65-F5344CB8AC3E}">
        <p14:creationId xmlns:p14="http://schemas.microsoft.com/office/powerpoint/2010/main" val="722125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683" y="1161762"/>
            <a:ext cx="5348003" cy="340014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2211" y="2654311"/>
            <a:ext cx="5671789" cy="3606002"/>
          </a:xfrm>
          <a:prstGeom prst="rect">
            <a:avLst/>
          </a:prstGeom>
        </p:spPr>
      </p:pic>
      <p:sp>
        <p:nvSpPr>
          <p:cNvPr id="2" name="Title 1"/>
          <p:cNvSpPr>
            <a:spLocks noGrp="1"/>
          </p:cNvSpPr>
          <p:nvPr>
            <p:ph type="title"/>
          </p:nvPr>
        </p:nvSpPr>
        <p:spPr/>
        <p:txBody>
          <a:bodyPr>
            <a:normAutofit/>
          </a:bodyPr>
          <a:lstStyle/>
          <a:p>
            <a:r>
              <a:rPr lang="en-US" dirty="0">
                <a:cs typeface="Calibri" pitchFamily="34" charset="0"/>
              </a:rPr>
              <a:t>GNOSIS </a:t>
            </a:r>
            <a:r>
              <a:rPr lang="en-US" dirty="0" smtClean="0">
                <a:cs typeface="Calibri" pitchFamily="34" charset="0"/>
              </a:rPr>
              <a:t>Catalog: Courses beginning with a PPM</a:t>
            </a:r>
            <a:endParaRPr lang="en-US" dirty="0"/>
          </a:p>
        </p:txBody>
      </p:sp>
      <p:grpSp>
        <p:nvGrpSpPr>
          <p:cNvPr id="13" name="Group 12"/>
          <p:cNvGrpSpPr/>
          <p:nvPr/>
        </p:nvGrpSpPr>
        <p:grpSpPr>
          <a:xfrm>
            <a:off x="-1" y="1020007"/>
            <a:ext cx="2355777" cy="5079059"/>
            <a:chOff x="5970494" y="2502390"/>
            <a:chExt cx="3173506" cy="2054486"/>
          </a:xfrm>
        </p:grpSpPr>
        <p:grpSp>
          <p:nvGrpSpPr>
            <p:cNvPr id="14" name="Group 13"/>
            <p:cNvGrpSpPr/>
            <p:nvPr/>
          </p:nvGrpSpPr>
          <p:grpSpPr>
            <a:xfrm>
              <a:off x="5970494" y="2502390"/>
              <a:ext cx="3173506" cy="2004839"/>
              <a:chOff x="5970494" y="739669"/>
              <a:chExt cx="3173506" cy="5349849"/>
            </a:xfrm>
          </p:grpSpPr>
          <p:sp>
            <p:nvSpPr>
              <p:cNvPr id="18" name="Rectangle 17"/>
              <p:cNvSpPr/>
              <p:nvPr userDrawn="1"/>
            </p:nvSpPr>
            <p:spPr>
              <a:xfrm>
                <a:off x="5970494" y="739669"/>
                <a:ext cx="3173506" cy="5349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userDrawn="1"/>
            </p:nvCxnSpPr>
            <p:spPr>
              <a:xfrm>
                <a:off x="5970494" y="744620"/>
                <a:ext cx="31735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Text Placeholder 18"/>
            <p:cNvSpPr txBox="1">
              <a:spLocks/>
            </p:cNvSpPr>
            <p:nvPr/>
          </p:nvSpPr>
          <p:spPr>
            <a:xfrm>
              <a:off x="5970495" y="2507338"/>
              <a:ext cx="3173505" cy="2049538"/>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US" sz="1600" dirty="0" smtClean="0"/>
                <a:t>Courses such as Fetal Assessment &amp; Monitoring can begin with the PPM from the Catalog</a:t>
              </a:r>
            </a:p>
            <a:p>
              <a:pPr marL="342900" indent="-342900">
                <a:buAutoNum type="arabicPeriod"/>
              </a:pPr>
              <a:r>
                <a:rPr lang="en-US" sz="1600" dirty="0" smtClean="0"/>
                <a:t>Select Fetal Assessment &amp; Monitoring</a:t>
              </a:r>
              <a:endParaRPr lang="en-US" sz="1600" dirty="0"/>
            </a:p>
            <a:p>
              <a:pPr marL="342900" indent="-342900">
                <a:buAutoNum type="arabicPeriod"/>
              </a:pPr>
              <a:r>
                <a:rPr lang="en-US" sz="1600" dirty="0" smtClean="0"/>
                <a:t>Begin the PPM by selecting “PERSONAL PROFICIENCY MODULE: Fetal Assessment &amp; Monitoring”</a:t>
              </a:r>
            </a:p>
            <a:p>
              <a:pPr marL="0" indent="0">
                <a:buNone/>
              </a:pPr>
              <a:endParaRPr lang="en-US" sz="1600" dirty="0"/>
            </a:p>
          </p:txBody>
        </p:sp>
      </p:grpSp>
      <p:sp>
        <p:nvSpPr>
          <p:cNvPr id="21" name="Oval 14"/>
          <p:cNvSpPr>
            <a:spLocks noChangeArrowheads="1"/>
          </p:cNvSpPr>
          <p:nvPr>
            <p:custDataLst>
              <p:tags r:id="rId1"/>
            </p:custDataLst>
          </p:nvPr>
        </p:nvSpPr>
        <p:spPr bwMode="gray">
          <a:xfrm>
            <a:off x="3673359" y="2034761"/>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25" name="Oval 14"/>
          <p:cNvSpPr>
            <a:spLocks noChangeArrowheads="1"/>
          </p:cNvSpPr>
          <p:nvPr>
            <p:custDataLst>
              <p:tags r:id="rId2"/>
            </p:custDataLst>
          </p:nvPr>
        </p:nvSpPr>
        <p:spPr bwMode="gray">
          <a:xfrm>
            <a:off x="5725239" y="3768924"/>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spTree>
    <p:extLst>
      <p:ext uri="{BB962C8B-B14F-4D97-AF65-F5344CB8AC3E}">
        <p14:creationId xmlns:p14="http://schemas.microsoft.com/office/powerpoint/2010/main" val="861117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049" y="1030378"/>
            <a:ext cx="5348003" cy="3400146"/>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1840" y="2632413"/>
            <a:ext cx="5671788" cy="3606002"/>
          </a:xfrm>
          <a:prstGeom prst="rect">
            <a:avLst/>
          </a:prstGeom>
        </p:spPr>
      </p:pic>
      <p:sp>
        <p:nvSpPr>
          <p:cNvPr id="2" name="Title 1"/>
          <p:cNvSpPr>
            <a:spLocks noGrp="1"/>
          </p:cNvSpPr>
          <p:nvPr>
            <p:ph type="title"/>
          </p:nvPr>
        </p:nvSpPr>
        <p:spPr/>
        <p:txBody>
          <a:bodyPr>
            <a:normAutofit/>
          </a:bodyPr>
          <a:lstStyle/>
          <a:p>
            <a:r>
              <a:rPr lang="en-US" dirty="0">
                <a:cs typeface="Calibri" pitchFamily="34" charset="0"/>
              </a:rPr>
              <a:t>GNOSIS </a:t>
            </a:r>
            <a:r>
              <a:rPr lang="en-US" dirty="0" smtClean="0">
                <a:cs typeface="Calibri" pitchFamily="34" charset="0"/>
              </a:rPr>
              <a:t>Catalog: Courses without a PPM</a:t>
            </a:r>
            <a:endParaRPr lang="en-US" dirty="0"/>
          </a:p>
        </p:txBody>
      </p:sp>
      <p:grpSp>
        <p:nvGrpSpPr>
          <p:cNvPr id="13" name="Group 12"/>
          <p:cNvGrpSpPr/>
          <p:nvPr/>
        </p:nvGrpSpPr>
        <p:grpSpPr>
          <a:xfrm>
            <a:off x="6788223" y="1052853"/>
            <a:ext cx="2355777" cy="5079059"/>
            <a:chOff x="5970494" y="2502390"/>
            <a:chExt cx="3173506" cy="2054486"/>
          </a:xfrm>
        </p:grpSpPr>
        <p:grpSp>
          <p:nvGrpSpPr>
            <p:cNvPr id="14" name="Group 13"/>
            <p:cNvGrpSpPr/>
            <p:nvPr/>
          </p:nvGrpSpPr>
          <p:grpSpPr>
            <a:xfrm>
              <a:off x="5970494" y="2502390"/>
              <a:ext cx="3173506" cy="2004839"/>
              <a:chOff x="5970494" y="739669"/>
              <a:chExt cx="3173506" cy="5349849"/>
            </a:xfrm>
          </p:grpSpPr>
          <p:sp>
            <p:nvSpPr>
              <p:cNvPr id="18" name="Rectangle 17"/>
              <p:cNvSpPr/>
              <p:nvPr userDrawn="1"/>
            </p:nvSpPr>
            <p:spPr>
              <a:xfrm>
                <a:off x="5970494" y="739669"/>
                <a:ext cx="3173506" cy="5349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userDrawn="1"/>
            </p:nvCxnSpPr>
            <p:spPr>
              <a:xfrm>
                <a:off x="5970494" y="744620"/>
                <a:ext cx="31735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Text Placeholder 18"/>
            <p:cNvSpPr txBox="1">
              <a:spLocks/>
            </p:cNvSpPr>
            <p:nvPr/>
          </p:nvSpPr>
          <p:spPr>
            <a:xfrm>
              <a:off x="5970495" y="2507338"/>
              <a:ext cx="3173505" cy="2049538"/>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342900" indent="-342900">
                <a:buAutoNum type="arabicPeriod"/>
              </a:pPr>
              <a:r>
                <a:rPr lang="en-US" sz="1600" dirty="0" smtClean="0"/>
                <a:t>Select the name of the course, such as Introduction to Fetal Heart Monitoring. Courses without a PPM begin immediately with content. </a:t>
              </a:r>
            </a:p>
            <a:p>
              <a:pPr marL="342900" indent="-342900">
                <a:buAutoNum type="arabicPeriod"/>
              </a:pPr>
              <a:r>
                <a:rPr lang="en-US" sz="1600" dirty="0" smtClean="0"/>
                <a:t>Select “Launch: Introduction to Fetal Heart Monitoring” to begin the course.</a:t>
              </a:r>
            </a:p>
            <a:p>
              <a:pPr marL="0" indent="0">
                <a:buNone/>
              </a:pPr>
              <a:endParaRPr lang="en-US" sz="1600" dirty="0"/>
            </a:p>
          </p:txBody>
        </p:sp>
      </p:grpSp>
      <p:sp>
        <p:nvSpPr>
          <p:cNvPr id="21" name="Oval 14"/>
          <p:cNvSpPr>
            <a:spLocks noChangeArrowheads="1"/>
          </p:cNvSpPr>
          <p:nvPr>
            <p:custDataLst>
              <p:tags r:id="rId1"/>
            </p:custDataLst>
          </p:nvPr>
        </p:nvSpPr>
        <p:spPr bwMode="gray">
          <a:xfrm>
            <a:off x="1341516" y="1761043"/>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25" name="Oval 14"/>
          <p:cNvSpPr>
            <a:spLocks noChangeArrowheads="1"/>
          </p:cNvSpPr>
          <p:nvPr>
            <p:custDataLst>
              <p:tags r:id="rId2"/>
            </p:custDataLst>
          </p:nvPr>
        </p:nvSpPr>
        <p:spPr bwMode="gray">
          <a:xfrm>
            <a:off x="2616115" y="3582796"/>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spTree>
    <p:extLst>
      <p:ext uri="{BB962C8B-B14F-4D97-AF65-F5344CB8AC3E}">
        <p14:creationId xmlns:p14="http://schemas.microsoft.com/office/powerpoint/2010/main" val="3828854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952688"/>
            <a:ext cx="9144000" cy="1192356"/>
            <a:chOff x="5970494" y="2502390"/>
            <a:chExt cx="3173506" cy="2054486"/>
          </a:xfrm>
        </p:grpSpPr>
        <p:sp>
          <p:nvSpPr>
            <p:cNvPr id="6" name="Text Placeholder 18"/>
            <p:cNvSpPr txBox="1">
              <a:spLocks/>
            </p:cNvSpPr>
            <p:nvPr/>
          </p:nvSpPr>
          <p:spPr>
            <a:xfrm>
              <a:off x="5970495" y="2507338"/>
              <a:ext cx="3173505" cy="2049538"/>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en-US" sz="1600" dirty="0"/>
            </a:p>
          </p:txBody>
        </p:sp>
        <p:grpSp>
          <p:nvGrpSpPr>
            <p:cNvPr id="7" name="Group 6"/>
            <p:cNvGrpSpPr/>
            <p:nvPr/>
          </p:nvGrpSpPr>
          <p:grpSpPr>
            <a:xfrm>
              <a:off x="5970494" y="2502390"/>
              <a:ext cx="3173506" cy="2004839"/>
              <a:chOff x="5970494" y="739669"/>
              <a:chExt cx="3173506" cy="5349849"/>
            </a:xfrm>
          </p:grpSpPr>
          <p:sp>
            <p:nvSpPr>
              <p:cNvPr id="8" name="Rectangle 7"/>
              <p:cNvSpPr/>
              <p:nvPr userDrawn="1"/>
            </p:nvSpPr>
            <p:spPr>
              <a:xfrm>
                <a:off x="5970494" y="739669"/>
                <a:ext cx="3173506" cy="5349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Each time you log into GNOSIS your CME/CE progress is summarized at the bottom. Both courses with a PPM and without a PPM will appear. This indicates progress through the course, not progress through the Learning Path.</a:t>
                </a:r>
                <a:endParaRPr lang="en-US" dirty="0">
                  <a:solidFill>
                    <a:schemeClr val="tx1"/>
                  </a:solidFill>
                </a:endParaRPr>
              </a:p>
            </p:txBody>
          </p:sp>
          <p:cxnSp>
            <p:nvCxnSpPr>
              <p:cNvPr id="9" name="Straight Connector 8"/>
              <p:cNvCxnSpPr/>
              <p:nvPr userDrawn="1"/>
            </p:nvCxnSpPr>
            <p:spPr>
              <a:xfrm>
                <a:off x="5970494" y="744620"/>
                <a:ext cx="31735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normAutofit/>
          </a:bodyPr>
          <a:lstStyle/>
          <a:p>
            <a:r>
              <a:rPr lang="en-US" dirty="0" smtClean="0">
                <a:cs typeface="Calibri" pitchFamily="34" charset="0"/>
              </a:rPr>
              <a:t>GNOSIS Dashboard of CME/CE Credits</a:t>
            </a:r>
            <a:endParaRPr lang="en-US" dirty="0"/>
          </a:p>
        </p:txBody>
      </p:sp>
      <p:pic>
        <p:nvPicPr>
          <p:cNvPr id="3" name="Picture 2" descr="Screen Shot 2014-04-02 at 12.59.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5293" y="2002591"/>
            <a:ext cx="6487777" cy="4571201"/>
          </a:xfrm>
          <a:prstGeom prst="rect">
            <a:avLst/>
          </a:prstGeom>
        </p:spPr>
      </p:pic>
      <p:sp>
        <p:nvSpPr>
          <p:cNvPr id="10" name="Oval 14"/>
          <p:cNvSpPr>
            <a:spLocks noChangeArrowheads="1"/>
          </p:cNvSpPr>
          <p:nvPr>
            <p:custDataLst>
              <p:tags r:id="rId1"/>
            </p:custDataLst>
          </p:nvPr>
        </p:nvSpPr>
        <p:spPr bwMode="gray">
          <a:xfrm>
            <a:off x="2483515" y="4845209"/>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endParaRPr lang="en-US" sz="2200" b="1" dirty="0">
              <a:solidFill>
                <a:schemeClr val="bg1"/>
              </a:solidFill>
            </a:endParaRPr>
          </a:p>
        </p:txBody>
      </p:sp>
    </p:spTree>
    <p:extLst>
      <p:ext uri="{BB962C8B-B14F-4D97-AF65-F5344CB8AC3E}">
        <p14:creationId xmlns:p14="http://schemas.microsoft.com/office/powerpoint/2010/main" val="2916826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062" y="1919484"/>
            <a:ext cx="8772939" cy="894604"/>
          </a:xfrm>
        </p:spPr>
        <p:txBody>
          <a:bodyPr/>
          <a:lstStyle/>
          <a:p>
            <a:r>
              <a:rPr lang="en-US" i="1" dirty="0"/>
              <a:t>GNOSIS ADMINISTRATIVE EXPERIENCE</a:t>
            </a:r>
            <a:r>
              <a:rPr lang="en-US" i="1" dirty="0" smtClean="0"/>
              <a:t/>
            </a:r>
            <a:br>
              <a:rPr lang="en-US" i="1" dirty="0" smtClean="0"/>
            </a:br>
            <a:r>
              <a:rPr lang="en-US" i="1" dirty="0" smtClean="0"/>
              <a:t>ANALYZING PRACTITIONER PROFICIENCY</a:t>
            </a:r>
            <a:endParaRPr lang="en-US" dirty="0"/>
          </a:p>
        </p:txBody>
      </p:sp>
    </p:spTree>
    <p:extLst>
      <p:ext uri="{BB962C8B-B14F-4D97-AF65-F5344CB8AC3E}">
        <p14:creationId xmlns:p14="http://schemas.microsoft.com/office/powerpoint/2010/main" val="56862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smtClean="0"/>
              <a:t>Analyze </a:t>
            </a:r>
            <a:r>
              <a:rPr lang="en-US" i="1" dirty="0"/>
              <a:t>Practitioner's Subject Area Proficiency</a:t>
            </a:r>
          </a:p>
        </p:txBody>
      </p:sp>
      <p:grpSp>
        <p:nvGrpSpPr>
          <p:cNvPr id="7" name="Group 6"/>
          <p:cNvGrpSpPr/>
          <p:nvPr/>
        </p:nvGrpSpPr>
        <p:grpSpPr>
          <a:xfrm>
            <a:off x="-1" y="1059659"/>
            <a:ext cx="2527000" cy="5107633"/>
            <a:chOff x="-3274068" y="2396126"/>
            <a:chExt cx="12418073" cy="855539"/>
          </a:xfrm>
        </p:grpSpPr>
        <p:grpSp>
          <p:nvGrpSpPr>
            <p:cNvPr id="8" name="Group 7"/>
            <p:cNvGrpSpPr/>
            <p:nvPr/>
          </p:nvGrpSpPr>
          <p:grpSpPr>
            <a:xfrm>
              <a:off x="-3274067" y="2396126"/>
              <a:ext cx="12418072" cy="855539"/>
              <a:chOff x="-3274067" y="456108"/>
              <a:chExt cx="12418072" cy="2282977"/>
            </a:xfrm>
          </p:grpSpPr>
          <p:sp>
            <p:nvSpPr>
              <p:cNvPr id="11" name="Rectangle 10"/>
              <p:cNvSpPr/>
              <p:nvPr userDrawn="1"/>
            </p:nvSpPr>
            <p:spPr>
              <a:xfrm>
                <a:off x="-3274067" y="739669"/>
                <a:ext cx="12418067" cy="19994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userDrawn="1"/>
            </p:nvCxnSpPr>
            <p:spPr>
              <a:xfrm>
                <a:off x="-3274063" y="456108"/>
                <a:ext cx="12418068" cy="684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9" name="Text Placeholder 18"/>
            <p:cNvSpPr txBox="1">
              <a:spLocks/>
            </p:cNvSpPr>
            <p:nvPr/>
          </p:nvSpPr>
          <p:spPr>
            <a:xfrm>
              <a:off x="-3274068" y="2401073"/>
              <a:ext cx="12418068" cy="658522"/>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en-US" sz="1600" dirty="0"/>
            </a:p>
            <a:p>
              <a:pPr marL="0" indent="0">
                <a:buNone/>
              </a:pPr>
              <a:endParaRPr lang="en-US" sz="1600" dirty="0"/>
            </a:p>
          </p:txBody>
        </p:sp>
      </p:grpSp>
      <p:pic>
        <p:nvPicPr>
          <p:cNvPr id="13"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2063" y="1542947"/>
            <a:ext cx="6611937" cy="4166719"/>
          </a:xfrm>
          <a:prstGeom prst="rect">
            <a:avLst/>
          </a:prstGeom>
        </p:spPr>
      </p:pic>
      <p:sp>
        <p:nvSpPr>
          <p:cNvPr id="4" name="TextBox 3"/>
          <p:cNvSpPr txBox="1"/>
          <p:nvPr/>
        </p:nvSpPr>
        <p:spPr>
          <a:xfrm>
            <a:off x="144026" y="1112993"/>
            <a:ext cx="2265132" cy="5509201"/>
          </a:xfrm>
          <a:prstGeom prst="rect">
            <a:avLst/>
          </a:prstGeom>
        </p:spPr>
        <p:txBody>
          <a:bodyPr wrap="square" rtlCol="0">
            <a:spAutoFit/>
          </a:bodyPr>
          <a:lstStyle/>
          <a:p>
            <a:pPr lvl="0"/>
            <a:r>
              <a:rPr lang="en-US" sz="1600" dirty="0">
                <a:cs typeface="Calibri"/>
              </a:rPr>
              <a:t>GNOSIS provides valuable information about a population enabling </a:t>
            </a:r>
            <a:r>
              <a:rPr lang="en-US" sz="1600" dirty="0" smtClean="0">
                <a:cs typeface="Calibri"/>
              </a:rPr>
              <a:t>Peer Mentors </a:t>
            </a:r>
            <a:r>
              <a:rPr lang="en-US" sz="1600" dirty="0">
                <a:cs typeface="Calibri"/>
              </a:rPr>
              <a:t>a direct way to continuously improve performance, achieve key goals and report on both the needs and results of the clinical teams. </a:t>
            </a:r>
            <a:endParaRPr lang="en-US" sz="1600" dirty="0" smtClean="0">
              <a:cs typeface="Calibri"/>
            </a:endParaRPr>
          </a:p>
          <a:p>
            <a:pPr lvl="0"/>
            <a:endParaRPr lang="en-US" sz="1600" dirty="0">
              <a:cs typeface="Calibri"/>
            </a:endParaRPr>
          </a:p>
          <a:p>
            <a:pPr lvl="0"/>
            <a:r>
              <a:rPr lang="en-US" sz="1600" dirty="0">
                <a:cs typeface="Calibri"/>
              </a:rPr>
              <a:t>Based on report </a:t>
            </a:r>
            <a:r>
              <a:rPr lang="en-US" sz="1600" dirty="0" smtClean="0">
                <a:cs typeface="Calibri"/>
              </a:rPr>
              <a:t>results a Peer Mentor </a:t>
            </a:r>
            <a:r>
              <a:rPr lang="en-US" sz="1600" dirty="0">
                <a:cs typeface="Calibri"/>
              </a:rPr>
              <a:t>of a </a:t>
            </a:r>
            <a:r>
              <a:rPr lang="en-US" sz="1600" dirty="0" smtClean="0">
                <a:cs typeface="Calibri"/>
              </a:rPr>
              <a:t>group </a:t>
            </a:r>
            <a:r>
              <a:rPr lang="en-US" sz="1600" dirty="0">
                <a:cs typeface="Calibri"/>
              </a:rPr>
              <a:t>may target specific initiatives or provide additional training for certain practice areas to move the entire staff to achieve </a:t>
            </a:r>
            <a:r>
              <a:rPr lang="en-US" sz="1600" dirty="0" smtClean="0">
                <a:cs typeface="Calibri"/>
              </a:rPr>
              <a:t>excellence.</a:t>
            </a:r>
            <a:endParaRPr lang="en-US" sz="1600" dirty="0">
              <a:cs typeface="Calibri"/>
            </a:endParaRPr>
          </a:p>
          <a:p>
            <a:pPr lvl="0"/>
            <a:endParaRPr lang="en-US" sz="1600" dirty="0">
              <a:cs typeface="Calibri"/>
            </a:endParaRPr>
          </a:p>
          <a:p>
            <a:endParaRPr lang="en-US" sz="1600" dirty="0" smtClean="0">
              <a:cs typeface="Arial" panose="020B0604020202020204" pitchFamily="34" charset="0"/>
            </a:endParaRPr>
          </a:p>
        </p:txBody>
      </p:sp>
    </p:spTree>
    <p:extLst>
      <p:ext uri="{BB962C8B-B14F-4D97-AF65-F5344CB8AC3E}">
        <p14:creationId xmlns:p14="http://schemas.microsoft.com/office/powerpoint/2010/main" val="2649961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smtClean="0"/>
              <a:t>Analyze </a:t>
            </a:r>
            <a:r>
              <a:rPr lang="en-US" i="1" dirty="0"/>
              <a:t>Practitioner's Subject Area </a:t>
            </a:r>
            <a:r>
              <a:rPr lang="en-US" i="1" dirty="0" smtClean="0"/>
              <a:t>Proficiency</a:t>
            </a:r>
            <a:br>
              <a:rPr lang="en-US" i="1" dirty="0" smtClean="0"/>
            </a:br>
            <a:r>
              <a:rPr lang="en-US" i="1" dirty="0" smtClean="0"/>
              <a:t>Knowledge Questions</a:t>
            </a:r>
            <a:endParaRPr lang="en-US" i="1" dirty="0"/>
          </a:p>
        </p:txBody>
      </p:sp>
      <p:grpSp>
        <p:nvGrpSpPr>
          <p:cNvPr id="7" name="Group 6"/>
          <p:cNvGrpSpPr/>
          <p:nvPr/>
        </p:nvGrpSpPr>
        <p:grpSpPr>
          <a:xfrm>
            <a:off x="-2" y="1059659"/>
            <a:ext cx="2727645" cy="5107633"/>
            <a:chOff x="-3274068" y="2396126"/>
            <a:chExt cx="12418073" cy="855539"/>
          </a:xfrm>
        </p:grpSpPr>
        <p:grpSp>
          <p:nvGrpSpPr>
            <p:cNvPr id="8" name="Group 7"/>
            <p:cNvGrpSpPr/>
            <p:nvPr/>
          </p:nvGrpSpPr>
          <p:grpSpPr>
            <a:xfrm>
              <a:off x="-3274067" y="2396126"/>
              <a:ext cx="12418072" cy="855539"/>
              <a:chOff x="-3274067" y="456108"/>
              <a:chExt cx="12418072" cy="2282977"/>
            </a:xfrm>
          </p:grpSpPr>
          <p:sp>
            <p:nvSpPr>
              <p:cNvPr id="11" name="Rectangle 10"/>
              <p:cNvSpPr/>
              <p:nvPr userDrawn="1"/>
            </p:nvSpPr>
            <p:spPr>
              <a:xfrm>
                <a:off x="-3274067" y="739669"/>
                <a:ext cx="12418067" cy="19994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userDrawn="1"/>
            </p:nvCxnSpPr>
            <p:spPr>
              <a:xfrm>
                <a:off x="-3274063" y="456108"/>
                <a:ext cx="12418068" cy="684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9" name="Text Placeholder 18"/>
            <p:cNvSpPr txBox="1">
              <a:spLocks/>
            </p:cNvSpPr>
            <p:nvPr/>
          </p:nvSpPr>
          <p:spPr>
            <a:xfrm>
              <a:off x="-3274068" y="2401073"/>
              <a:ext cx="12418068" cy="658522"/>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en-US" sz="1600" dirty="0"/>
            </a:p>
            <a:p>
              <a:pPr marL="0" indent="0">
                <a:buNone/>
              </a:pPr>
              <a:endParaRPr lang="en-US" sz="1600" dirty="0"/>
            </a:p>
          </p:txBody>
        </p:sp>
      </p:grpSp>
      <p:pic>
        <p:nvPicPr>
          <p:cNvPr id="13"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4350" y="878137"/>
            <a:ext cx="4976828" cy="3136304"/>
          </a:xfrm>
          <a:prstGeom prst="rect">
            <a:avLst/>
          </a:prstGeom>
        </p:spPr>
      </p:pic>
      <p:sp>
        <p:nvSpPr>
          <p:cNvPr id="4" name="TextBox 3"/>
          <p:cNvSpPr txBox="1"/>
          <p:nvPr/>
        </p:nvSpPr>
        <p:spPr>
          <a:xfrm>
            <a:off x="144025" y="1112993"/>
            <a:ext cx="2532475" cy="5509201"/>
          </a:xfrm>
          <a:prstGeom prst="rect">
            <a:avLst/>
          </a:prstGeom>
        </p:spPr>
        <p:txBody>
          <a:bodyPr wrap="square" rtlCol="0">
            <a:spAutoFit/>
          </a:bodyPr>
          <a:lstStyle/>
          <a:p>
            <a:pPr lvl="0"/>
            <a:r>
              <a:rPr lang="en-US" sz="1600" dirty="0" smtClean="0">
                <a:cs typeface="Calibri"/>
              </a:rPr>
              <a:t>Peer Mentors </a:t>
            </a:r>
            <a:r>
              <a:rPr lang="en-US" sz="1600" dirty="0">
                <a:cs typeface="Calibri"/>
              </a:rPr>
              <a:t>can view the </a:t>
            </a:r>
            <a:r>
              <a:rPr lang="en-US" sz="1600" dirty="0" smtClean="0">
                <a:cs typeface="Calibri"/>
              </a:rPr>
              <a:t>PPM </a:t>
            </a:r>
            <a:r>
              <a:rPr lang="en-US" sz="1600" dirty="0">
                <a:cs typeface="Calibri"/>
              </a:rPr>
              <a:t>scores of an entire group. Results are organized by practice </a:t>
            </a:r>
            <a:r>
              <a:rPr lang="en-US" sz="1600" dirty="0" smtClean="0">
                <a:cs typeface="Calibri"/>
              </a:rPr>
              <a:t>area</a:t>
            </a:r>
            <a:r>
              <a:rPr lang="en-US" sz="1600" dirty="0">
                <a:cs typeface="Calibri"/>
              </a:rPr>
              <a:t> </a:t>
            </a:r>
            <a:r>
              <a:rPr lang="en-US" sz="1600" dirty="0" smtClean="0">
                <a:cs typeface="Calibri"/>
              </a:rPr>
              <a:t>and PPM question type.</a:t>
            </a:r>
          </a:p>
          <a:p>
            <a:pPr lvl="0"/>
            <a:endParaRPr lang="en-US" sz="1600" dirty="0">
              <a:cs typeface="Calibri"/>
            </a:endParaRPr>
          </a:p>
          <a:p>
            <a:pPr lvl="0"/>
            <a:r>
              <a:rPr lang="en-US" sz="1600" dirty="0" smtClean="0">
                <a:cs typeface="Calibri"/>
              </a:rPr>
              <a:t>1.The </a:t>
            </a:r>
            <a:r>
              <a:rPr lang="en-US" sz="1600" dirty="0">
                <a:cs typeface="Calibri"/>
              </a:rPr>
              <a:t>dark band highlights the 25th to 75th percentile distribution of results</a:t>
            </a:r>
            <a:r>
              <a:rPr lang="en-US" sz="1600" dirty="0" smtClean="0">
                <a:cs typeface="Calibri"/>
              </a:rPr>
              <a:t>.</a:t>
            </a:r>
          </a:p>
          <a:p>
            <a:pPr lvl="0"/>
            <a:endParaRPr lang="en-US" sz="1600" dirty="0">
              <a:cs typeface="Calibri"/>
            </a:endParaRPr>
          </a:p>
          <a:p>
            <a:pPr lvl="0"/>
            <a:r>
              <a:rPr lang="en-US" sz="1600" dirty="0" smtClean="0">
                <a:cs typeface="Calibri"/>
              </a:rPr>
              <a:t>2.Each </a:t>
            </a:r>
            <a:r>
              <a:rPr lang="en-US" sz="1600" dirty="0">
                <a:cs typeface="Calibri"/>
              </a:rPr>
              <a:t>circle represents the number of users whose score for a Practice Area fell within a specific range (e.g. 0-20%, 20-40%, etc.). </a:t>
            </a:r>
            <a:endParaRPr lang="en-US" sz="1600" dirty="0" smtClean="0">
              <a:cs typeface="Calibri"/>
            </a:endParaRPr>
          </a:p>
          <a:p>
            <a:pPr lvl="0"/>
            <a:endParaRPr lang="en-US" sz="1600" dirty="0">
              <a:cs typeface="Calibri"/>
            </a:endParaRPr>
          </a:p>
          <a:p>
            <a:pPr lvl="0"/>
            <a:r>
              <a:rPr lang="en-US" sz="1600" dirty="0" smtClean="0">
                <a:cs typeface="Calibri"/>
              </a:rPr>
              <a:t>Clicking </a:t>
            </a:r>
            <a:r>
              <a:rPr lang="en-US" sz="1600" dirty="0">
                <a:cs typeface="Calibri"/>
              </a:rPr>
              <a:t>on a circle brings up a list of corresponding users to drill down and see all of their scores.</a:t>
            </a:r>
          </a:p>
          <a:p>
            <a:pPr lvl="0"/>
            <a:endParaRPr lang="en-US" sz="1600" dirty="0">
              <a:cs typeface="Calibri"/>
            </a:endParaRPr>
          </a:p>
          <a:p>
            <a:endParaRPr lang="en-US" sz="1600" dirty="0" smtClean="0">
              <a:cs typeface="Arial" panose="020B0604020202020204" pitchFamily="34" charset="0"/>
            </a:endParaRPr>
          </a:p>
        </p:txBody>
      </p:sp>
      <p:pic>
        <p:nvPicPr>
          <p:cNvPr id="3" name="Picture 2" descr="GNOSIS Group Knowledge Deindentifi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3096" y="2471735"/>
            <a:ext cx="6140904" cy="3869883"/>
          </a:xfrm>
          <a:prstGeom prst="rect">
            <a:avLst/>
          </a:prstGeom>
        </p:spPr>
      </p:pic>
      <p:sp>
        <p:nvSpPr>
          <p:cNvPr id="14" name="Oval 14"/>
          <p:cNvSpPr>
            <a:spLocks noChangeArrowheads="1"/>
          </p:cNvSpPr>
          <p:nvPr>
            <p:custDataLst>
              <p:tags r:id="rId1"/>
            </p:custDataLst>
          </p:nvPr>
        </p:nvSpPr>
        <p:spPr bwMode="gray">
          <a:xfrm>
            <a:off x="3055853" y="2208498"/>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15" name="Oval 14"/>
          <p:cNvSpPr>
            <a:spLocks noChangeArrowheads="1"/>
          </p:cNvSpPr>
          <p:nvPr>
            <p:custDataLst>
              <p:tags r:id="rId2"/>
            </p:custDataLst>
          </p:nvPr>
        </p:nvSpPr>
        <p:spPr bwMode="gray">
          <a:xfrm>
            <a:off x="4137357" y="4287147"/>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spTree>
    <p:extLst>
      <p:ext uri="{BB962C8B-B14F-4D97-AF65-F5344CB8AC3E}">
        <p14:creationId xmlns:p14="http://schemas.microsoft.com/office/powerpoint/2010/main" val="771446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smtClean="0"/>
              <a:t>Analyze </a:t>
            </a:r>
            <a:r>
              <a:rPr lang="en-US" i="1" dirty="0"/>
              <a:t>Practitioner's Subject Area </a:t>
            </a:r>
            <a:r>
              <a:rPr lang="en-US" i="1" dirty="0" smtClean="0"/>
              <a:t>Proficiency</a:t>
            </a:r>
            <a:br>
              <a:rPr lang="en-US" i="1" dirty="0" smtClean="0"/>
            </a:br>
            <a:r>
              <a:rPr lang="en-US" i="1" dirty="0" smtClean="0"/>
              <a:t>Judgment Questions</a:t>
            </a:r>
            <a:endParaRPr lang="en-US" i="1" dirty="0"/>
          </a:p>
        </p:txBody>
      </p:sp>
      <p:grpSp>
        <p:nvGrpSpPr>
          <p:cNvPr id="7" name="Group 6"/>
          <p:cNvGrpSpPr/>
          <p:nvPr/>
        </p:nvGrpSpPr>
        <p:grpSpPr>
          <a:xfrm>
            <a:off x="-2" y="1059659"/>
            <a:ext cx="2727645" cy="5107633"/>
            <a:chOff x="-3274068" y="2396126"/>
            <a:chExt cx="12418073" cy="855539"/>
          </a:xfrm>
        </p:grpSpPr>
        <p:grpSp>
          <p:nvGrpSpPr>
            <p:cNvPr id="8" name="Group 7"/>
            <p:cNvGrpSpPr/>
            <p:nvPr/>
          </p:nvGrpSpPr>
          <p:grpSpPr>
            <a:xfrm>
              <a:off x="-3274067" y="2396126"/>
              <a:ext cx="12418072" cy="855539"/>
              <a:chOff x="-3274067" y="456108"/>
              <a:chExt cx="12418072" cy="2282977"/>
            </a:xfrm>
          </p:grpSpPr>
          <p:sp>
            <p:nvSpPr>
              <p:cNvPr id="11" name="Rectangle 10"/>
              <p:cNvSpPr/>
              <p:nvPr userDrawn="1"/>
            </p:nvSpPr>
            <p:spPr>
              <a:xfrm>
                <a:off x="-3274067" y="739669"/>
                <a:ext cx="12418067" cy="19994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userDrawn="1"/>
            </p:nvCxnSpPr>
            <p:spPr>
              <a:xfrm>
                <a:off x="-3274063" y="456108"/>
                <a:ext cx="12418068" cy="684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9" name="Text Placeholder 18"/>
            <p:cNvSpPr txBox="1">
              <a:spLocks/>
            </p:cNvSpPr>
            <p:nvPr/>
          </p:nvSpPr>
          <p:spPr>
            <a:xfrm>
              <a:off x="-3274068" y="2401073"/>
              <a:ext cx="12418068" cy="658522"/>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en-US" sz="1600" dirty="0"/>
            </a:p>
            <a:p>
              <a:pPr marL="0" indent="0">
                <a:buNone/>
              </a:pPr>
              <a:endParaRPr lang="en-US" sz="1600" dirty="0"/>
            </a:p>
          </p:txBody>
        </p:sp>
      </p:grpSp>
      <p:pic>
        <p:nvPicPr>
          <p:cNvPr id="13" name="Content Placeholder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56047" y="878137"/>
            <a:ext cx="4933433" cy="3136304"/>
          </a:xfrm>
          <a:prstGeom prst="rect">
            <a:avLst/>
          </a:prstGeom>
        </p:spPr>
      </p:pic>
      <p:sp>
        <p:nvSpPr>
          <p:cNvPr id="4" name="TextBox 3"/>
          <p:cNvSpPr txBox="1"/>
          <p:nvPr/>
        </p:nvSpPr>
        <p:spPr>
          <a:xfrm>
            <a:off x="144025" y="1112993"/>
            <a:ext cx="2532475" cy="3785652"/>
          </a:xfrm>
          <a:prstGeom prst="rect">
            <a:avLst/>
          </a:prstGeom>
        </p:spPr>
        <p:txBody>
          <a:bodyPr wrap="square" rtlCol="0">
            <a:spAutoFit/>
          </a:bodyPr>
          <a:lstStyle/>
          <a:p>
            <a:pPr lvl="0"/>
            <a:r>
              <a:rPr lang="en-US" sz="1600" dirty="0">
                <a:cs typeface="Calibri"/>
              </a:rPr>
              <a:t>The Judgment Report is presented in a similar fashion to the Knowledge Report. Results are organized by practice area.  </a:t>
            </a:r>
            <a:br>
              <a:rPr lang="en-US" sz="1600" dirty="0">
                <a:cs typeface="Calibri"/>
              </a:rPr>
            </a:br>
            <a:endParaRPr lang="en-US" sz="1600" dirty="0">
              <a:cs typeface="Calibri"/>
            </a:endParaRPr>
          </a:p>
          <a:p>
            <a:pPr lvl="0"/>
            <a:endParaRPr lang="en-US" sz="1600" dirty="0">
              <a:cs typeface="Calibri"/>
            </a:endParaRPr>
          </a:p>
          <a:p>
            <a:pPr lvl="0"/>
            <a:r>
              <a:rPr lang="en-US" sz="1600" dirty="0">
                <a:cs typeface="Calibri"/>
              </a:rPr>
              <a:t>3</a:t>
            </a:r>
            <a:r>
              <a:rPr lang="en-US" sz="1600" dirty="0" smtClean="0">
                <a:cs typeface="Calibri"/>
              </a:rPr>
              <a:t>.Select Judgment to view scores in practice areas with judgment questions</a:t>
            </a:r>
          </a:p>
          <a:p>
            <a:pPr lvl="0"/>
            <a:endParaRPr lang="en-US" sz="1600" dirty="0">
              <a:cs typeface="Calibri"/>
            </a:endParaRPr>
          </a:p>
          <a:p>
            <a:pPr lvl="0"/>
            <a:r>
              <a:rPr lang="en-US" sz="1600" dirty="0" smtClean="0">
                <a:cs typeface="Calibri"/>
              </a:rPr>
              <a:t>4. </a:t>
            </a:r>
            <a:r>
              <a:rPr lang="en-US" sz="1600" dirty="0">
                <a:cs typeface="Calibri"/>
              </a:rPr>
              <a:t>The Judgment report also displays a green line which represents the expert panel.</a:t>
            </a:r>
          </a:p>
          <a:p>
            <a:endParaRPr lang="en-US" sz="1600" dirty="0" smtClean="0">
              <a:cs typeface="Arial" panose="020B0604020202020204" pitchFamily="34" charset="0"/>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3097" y="2701862"/>
            <a:ext cx="6140903" cy="3869883"/>
          </a:xfrm>
          <a:prstGeom prst="rect">
            <a:avLst/>
          </a:prstGeom>
        </p:spPr>
      </p:pic>
      <p:sp>
        <p:nvSpPr>
          <p:cNvPr id="14" name="Oval 14"/>
          <p:cNvSpPr>
            <a:spLocks noChangeArrowheads="1"/>
          </p:cNvSpPr>
          <p:nvPr>
            <p:custDataLst>
              <p:tags r:id="rId1"/>
            </p:custDataLst>
          </p:nvPr>
        </p:nvSpPr>
        <p:spPr bwMode="gray">
          <a:xfrm>
            <a:off x="3499096" y="1944277"/>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3</a:t>
            </a:r>
          </a:p>
        </p:txBody>
      </p:sp>
      <p:sp>
        <p:nvSpPr>
          <p:cNvPr id="15" name="Oval 14"/>
          <p:cNvSpPr>
            <a:spLocks noChangeArrowheads="1"/>
          </p:cNvSpPr>
          <p:nvPr>
            <p:custDataLst>
              <p:tags r:id="rId2"/>
            </p:custDataLst>
          </p:nvPr>
        </p:nvSpPr>
        <p:spPr bwMode="gray">
          <a:xfrm>
            <a:off x="6225709" y="4201914"/>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4</a:t>
            </a:r>
          </a:p>
        </p:txBody>
      </p:sp>
    </p:spTree>
    <p:extLst>
      <p:ext uri="{BB962C8B-B14F-4D97-AF65-F5344CB8AC3E}">
        <p14:creationId xmlns:p14="http://schemas.microsoft.com/office/powerpoint/2010/main" val="3786047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062" y="1919484"/>
            <a:ext cx="8772939" cy="894604"/>
          </a:xfrm>
        </p:spPr>
        <p:txBody>
          <a:bodyPr/>
          <a:lstStyle/>
          <a:p>
            <a:r>
              <a:rPr lang="en-US" i="1" dirty="0"/>
              <a:t>GNOSIS ADMINISTRATIVE EXPERIENCE</a:t>
            </a:r>
            <a:r>
              <a:rPr lang="en-US" i="1" dirty="0" smtClean="0"/>
              <a:t/>
            </a:r>
            <a:br>
              <a:rPr lang="en-US" i="1" dirty="0" smtClean="0"/>
            </a:br>
            <a:r>
              <a:rPr lang="en-US" i="1" dirty="0" smtClean="0"/>
              <a:t>MONITORING GNOSIS ENGAGEMENT</a:t>
            </a:r>
            <a:endParaRPr lang="en-US" dirty="0"/>
          </a:p>
        </p:txBody>
      </p:sp>
    </p:spTree>
    <p:extLst>
      <p:ext uri="{BB962C8B-B14F-4D97-AF65-F5344CB8AC3E}">
        <p14:creationId xmlns:p14="http://schemas.microsoft.com/office/powerpoint/2010/main" val="1346514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566" y="179595"/>
            <a:ext cx="7576033" cy="782778"/>
          </a:xfrm>
        </p:spPr>
        <p:txBody>
          <a:bodyPr/>
          <a:lstStyle/>
          <a:p>
            <a:r>
              <a:rPr lang="en-US" dirty="0" smtClean="0"/>
              <a:t>Monitoring GNOSIS Engagement</a:t>
            </a:r>
            <a:br>
              <a:rPr lang="en-US" dirty="0" smtClean="0"/>
            </a:br>
            <a:r>
              <a:rPr lang="en-US" i="1" dirty="0" smtClean="0"/>
              <a:t>Registrations</a:t>
            </a:r>
            <a:endParaRPr lang="en-US" dirty="0"/>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115010" y="2213840"/>
            <a:ext cx="6611937" cy="4203728"/>
          </a:xfrm>
          <a:prstGeom prst="rect">
            <a:avLst/>
          </a:prstGeom>
        </p:spPr>
      </p:pic>
      <p:grpSp>
        <p:nvGrpSpPr>
          <p:cNvPr id="8" name="Group 7"/>
          <p:cNvGrpSpPr/>
          <p:nvPr/>
        </p:nvGrpSpPr>
        <p:grpSpPr>
          <a:xfrm>
            <a:off x="0" y="1039242"/>
            <a:ext cx="9144000" cy="1243932"/>
            <a:chOff x="-3274068" y="2396126"/>
            <a:chExt cx="12418073" cy="855539"/>
          </a:xfrm>
        </p:grpSpPr>
        <p:grpSp>
          <p:nvGrpSpPr>
            <p:cNvPr id="10" name="Group 9"/>
            <p:cNvGrpSpPr/>
            <p:nvPr/>
          </p:nvGrpSpPr>
          <p:grpSpPr>
            <a:xfrm>
              <a:off x="-3274067" y="2396126"/>
              <a:ext cx="12418072" cy="855539"/>
              <a:chOff x="-3274067" y="456108"/>
              <a:chExt cx="12418072" cy="2282977"/>
            </a:xfrm>
          </p:grpSpPr>
          <p:sp>
            <p:nvSpPr>
              <p:cNvPr id="12" name="Rectangle 11"/>
              <p:cNvSpPr/>
              <p:nvPr userDrawn="1"/>
            </p:nvSpPr>
            <p:spPr>
              <a:xfrm>
                <a:off x="-3274067" y="739669"/>
                <a:ext cx="12418067" cy="19994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3274063" y="456108"/>
                <a:ext cx="12418068" cy="684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1" name="Text Placeholder 18"/>
            <p:cNvSpPr txBox="1">
              <a:spLocks/>
            </p:cNvSpPr>
            <p:nvPr/>
          </p:nvSpPr>
          <p:spPr>
            <a:xfrm>
              <a:off x="-3274068" y="2401073"/>
              <a:ext cx="12418068" cy="658522"/>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en-US" sz="1600" dirty="0"/>
            </a:p>
            <a:p>
              <a:pPr marL="0" indent="0">
                <a:buNone/>
              </a:pPr>
              <a:endParaRPr lang="en-US" sz="1600" dirty="0"/>
            </a:p>
          </p:txBody>
        </p:sp>
      </p:grpSp>
      <p:sp>
        <p:nvSpPr>
          <p:cNvPr id="3" name="TextBox 2"/>
          <p:cNvSpPr txBox="1"/>
          <p:nvPr/>
        </p:nvSpPr>
        <p:spPr>
          <a:xfrm>
            <a:off x="93578" y="1103743"/>
            <a:ext cx="8876633" cy="1077218"/>
          </a:xfrm>
          <a:prstGeom prst="rect">
            <a:avLst/>
          </a:prstGeom>
        </p:spPr>
        <p:txBody>
          <a:bodyPr wrap="square" rtlCol="0">
            <a:spAutoFit/>
          </a:bodyPr>
          <a:lstStyle/>
          <a:p>
            <a:r>
              <a:rPr lang="en-US" sz="1600" dirty="0">
                <a:cs typeface="Arial" panose="020B0604020202020204" pitchFamily="34" charset="0"/>
              </a:rPr>
              <a:t>The Registration report tab displays the registration status of users in GNOSIS. Users registered with GNOSIS appear as “active”, pending users are displayed for clients who choose to register using an email invitation. APS Clients who provide a GNOSIS registration code will only see active registered users and not “pending” users.</a:t>
            </a:r>
            <a:endParaRPr lang="en-US" sz="1600" dirty="0" smtClean="0">
              <a:cs typeface="Arial" panose="020B0604020202020204" pitchFamily="34" charset="0"/>
            </a:endParaRPr>
          </a:p>
        </p:txBody>
      </p:sp>
    </p:spTree>
    <p:extLst>
      <p:ext uri="{BB962C8B-B14F-4D97-AF65-F5344CB8AC3E}">
        <p14:creationId xmlns:p14="http://schemas.microsoft.com/office/powerpoint/2010/main" val="1500488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77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descr="S:\eLearning\Interaction_Team\ASHRM_sales_collateral\ppt_assets\gnosis_high_res_assessment_content_ipad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9104"/>
          <a:stretch/>
        </p:blipFill>
        <p:spPr bwMode="auto">
          <a:xfrm>
            <a:off x="5592296" y="1159673"/>
            <a:ext cx="3490482" cy="283852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normAutofit/>
          </a:bodyPr>
          <a:lstStyle/>
          <a:p>
            <a:r>
              <a:rPr lang="en-US" dirty="0" smtClean="0">
                <a:latin typeface="Calibri" pitchFamily="34" charset="0"/>
                <a:cs typeface="Calibri" pitchFamily="34" charset="0"/>
              </a:rPr>
              <a:t>The Evolution of GNOSIS</a:t>
            </a:r>
            <a:endParaRPr lang="en-US" dirty="0">
              <a:latin typeface="Calibri" pitchFamily="34" charset="0"/>
              <a:cs typeface="Calibri" pitchFamily="34" charset="0"/>
            </a:endParaRPr>
          </a:p>
        </p:txBody>
      </p:sp>
      <p:pic>
        <p:nvPicPr>
          <p:cNvPr id="1026" name="Picture 2" descr="S:\eLearning\Interaction_Team\ASHRM_sales_collateral\ppt_assets\de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1088" y="1769052"/>
            <a:ext cx="1921809" cy="327419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S:\eLearning\Interaction_Team\ASHRM_sales_collateral\ppt_assets\computer.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21851" y="2743410"/>
            <a:ext cx="2470445" cy="20493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5859" y="5481592"/>
            <a:ext cx="1752600" cy="523220"/>
          </a:xfrm>
          <a:prstGeom prst="rect">
            <a:avLst/>
          </a:prstGeom>
          <a:noFill/>
        </p:spPr>
        <p:txBody>
          <a:bodyPr wrap="square" rtlCol="0">
            <a:spAutoFit/>
          </a:bodyPr>
          <a:lstStyle/>
          <a:p>
            <a:pPr marL="285750" indent="-109538">
              <a:buFont typeface="Arial" pitchFamily="34" charset="0"/>
              <a:buChar char="•"/>
            </a:pPr>
            <a:r>
              <a:rPr lang="en-US" sz="1400" dirty="0">
                <a:solidFill>
                  <a:schemeClr val="accent3"/>
                </a:solidFill>
                <a:latin typeface="Calibri" pitchFamily="34" charset="0"/>
                <a:cs typeface="Calibri" pitchFamily="34" charset="0"/>
              </a:rPr>
              <a:t>Protect CRICO</a:t>
            </a:r>
          </a:p>
          <a:p>
            <a:pPr marL="285750" indent="-109538">
              <a:buFont typeface="Arial" pitchFamily="34" charset="0"/>
              <a:buChar char="•"/>
            </a:pPr>
            <a:r>
              <a:rPr lang="en-US" sz="1400" dirty="0">
                <a:solidFill>
                  <a:schemeClr val="accent3"/>
                </a:solidFill>
                <a:latin typeface="Calibri" pitchFamily="34" charset="0"/>
                <a:cs typeface="Calibri" pitchFamily="34" charset="0"/>
              </a:rPr>
              <a:t>Improve win rate</a:t>
            </a:r>
          </a:p>
        </p:txBody>
      </p:sp>
      <p:sp>
        <p:nvSpPr>
          <p:cNvPr id="18" name="TextBox 17"/>
          <p:cNvSpPr txBox="1"/>
          <p:nvPr/>
        </p:nvSpPr>
        <p:spPr>
          <a:xfrm>
            <a:off x="2076558" y="5154706"/>
            <a:ext cx="1083501" cy="523220"/>
          </a:xfrm>
          <a:prstGeom prst="rect">
            <a:avLst/>
          </a:prstGeom>
          <a:noFill/>
        </p:spPr>
        <p:txBody>
          <a:bodyPr wrap="square" rtlCol="0">
            <a:spAutoFit/>
          </a:bodyPr>
          <a:lstStyle/>
          <a:p>
            <a:r>
              <a:rPr lang="en-US" sz="1400" i="1" dirty="0" smtClean="0">
                <a:solidFill>
                  <a:srgbClr val="000000"/>
                </a:solidFill>
                <a:latin typeface="Calibri" pitchFamily="34" charset="0"/>
                <a:cs typeface="Calibri" pitchFamily="34" charset="0"/>
              </a:rPr>
              <a:t>Medical </a:t>
            </a:r>
            <a:r>
              <a:rPr lang="en-US" sz="1400" i="1" dirty="0">
                <a:solidFill>
                  <a:srgbClr val="000000"/>
                </a:solidFill>
                <a:latin typeface="Calibri" pitchFamily="34" charset="0"/>
                <a:cs typeface="Calibri" pitchFamily="34" charset="0"/>
              </a:rPr>
              <a:t>Illustrations</a:t>
            </a:r>
          </a:p>
        </p:txBody>
      </p:sp>
      <p:sp>
        <p:nvSpPr>
          <p:cNvPr id="19" name="TextBox 18"/>
          <p:cNvSpPr txBox="1"/>
          <p:nvPr/>
        </p:nvSpPr>
        <p:spPr>
          <a:xfrm>
            <a:off x="3160059" y="5050722"/>
            <a:ext cx="1143000" cy="738664"/>
          </a:xfrm>
          <a:prstGeom prst="rect">
            <a:avLst/>
          </a:prstGeom>
          <a:noFill/>
        </p:spPr>
        <p:txBody>
          <a:bodyPr wrap="square" rtlCol="0">
            <a:spAutoFit/>
          </a:bodyPr>
          <a:lstStyle/>
          <a:p>
            <a:r>
              <a:rPr lang="en-US" sz="1400" dirty="0">
                <a:solidFill>
                  <a:schemeClr val="accent2"/>
                </a:solidFill>
                <a:latin typeface="Calibri" pitchFamily="34" charset="0"/>
                <a:cs typeface="Calibri" pitchFamily="34" charset="0"/>
              </a:rPr>
              <a:t>Avoid Error</a:t>
            </a:r>
            <a:br>
              <a:rPr lang="en-US" sz="1400" dirty="0">
                <a:solidFill>
                  <a:schemeClr val="accent2"/>
                </a:solidFill>
                <a:latin typeface="Calibri" pitchFamily="34" charset="0"/>
                <a:cs typeface="Calibri" pitchFamily="34" charset="0"/>
              </a:rPr>
            </a:br>
            <a:r>
              <a:rPr lang="en-US" sz="1400" dirty="0">
                <a:solidFill>
                  <a:schemeClr val="accent2"/>
                </a:solidFill>
                <a:latin typeface="Calibri" pitchFamily="34" charset="0"/>
                <a:cs typeface="Calibri" pitchFamily="34" charset="0"/>
              </a:rPr>
              <a:t>and Indemnity</a:t>
            </a:r>
          </a:p>
        </p:txBody>
      </p:sp>
      <p:sp>
        <p:nvSpPr>
          <p:cNvPr id="14" name="TextBox 13"/>
          <p:cNvSpPr txBox="1"/>
          <p:nvPr/>
        </p:nvSpPr>
        <p:spPr>
          <a:xfrm>
            <a:off x="4836459" y="4621306"/>
            <a:ext cx="1371600" cy="1169551"/>
          </a:xfrm>
          <a:prstGeom prst="rect">
            <a:avLst/>
          </a:prstGeom>
          <a:noFill/>
        </p:spPr>
        <p:txBody>
          <a:bodyPr wrap="square" rtlCol="0">
            <a:spAutoFit/>
          </a:bodyPr>
          <a:lstStyle/>
          <a:p>
            <a:r>
              <a:rPr lang="en-US" sz="1400" b="1" dirty="0">
                <a:solidFill>
                  <a:srgbClr val="000000"/>
                </a:solidFill>
                <a:latin typeface="Calibri" pitchFamily="34" charset="0"/>
                <a:cs typeface="Calibri" pitchFamily="34" charset="0"/>
              </a:rPr>
              <a:t>APS eLearning</a:t>
            </a:r>
            <a:br>
              <a:rPr lang="en-US" sz="1400" b="1" dirty="0">
                <a:solidFill>
                  <a:srgbClr val="000000"/>
                </a:solidFill>
                <a:latin typeface="Calibri" pitchFamily="34" charset="0"/>
                <a:cs typeface="Calibri" pitchFamily="34" charset="0"/>
              </a:rPr>
            </a:br>
            <a:r>
              <a:rPr lang="en-US" sz="1400" i="1" dirty="0">
                <a:solidFill>
                  <a:srgbClr val="000000"/>
                </a:solidFill>
                <a:latin typeface="Calibri" pitchFamily="34" charset="0"/>
                <a:cs typeface="Calibri" pitchFamily="34" charset="0"/>
              </a:rPr>
              <a:t>Risk Management</a:t>
            </a:r>
            <a:br>
              <a:rPr lang="en-US" sz="1400" i="1" dirty="0">
                <a:solidFill>
                  <a:srgbClr val="000000"/>
                </a:solidFill>
                <a:latin typeface="Calibri" pitchFamily="34" charset="0"/>
                <a:cs typeface="Calibri" pitchFamily="34" charset="0"/>
              </a:rPr>
            </a:br>
            <a:r>
              <a:rPr lang="en-US" sz="1400" i="1" dirty="0">
                <a:solidFill>
                  <a:srgbClr val="000000"/>
                </a:solidFill>
                <a:latin typeface="Calibri" pitchFamily="34" charset="0"/>
                <a:cs typeface="Calibri" pitchFamily="34" charset="0"/>
              </a:rPr>
              <a:t>Patient Safety</a:t>
            </a:r>
            <a:br>
              <a:rPr lang="en-US" sz="1400" i="1" dirty="0">
                <a:solidFill>
                  <a:srgbClr val="000000"/>
                </a:solidFill>
                <a:latin typeface="Calibri" pitchFamily="34" charset="0"/>
                <a:cs typeface="Calibri" pitchFamily="34" charset="0"/>
              </a:rPr>
            </a:br>
            <a:endParaRPr lang="en-US" sz="1400" dirty="0">
              <a:solidFill>
                <a:srgbClr val="000000"/>
              </a:solidFill>
              <a:latin typeface="Calibri" pitchFamily="34" charset="0"/>
              <a:cs typeface="Calibri" pitchFamily="34" charset="0"/>
            </a:endParaRPr>
          </a:p>
        </p:txBody>
      </p:sp>
      <p:sp>
        <p:nvSpPr>
          <p:cNvPr id="21" name="TextBox 20"/>
          <p:cNvSpPr txBox="1"/>
          <p:nvPr/>
        </p:nvSpPr>
        <p:spPr>
          <a:xfrm>
            <a:off x="6191250" y="4385385"/>
            <a:ext cx="1447800" cy="1384995"/>
          </a:xfrm>
          <a:prstGeom prst="rect">
            <a:avLst/>
          </a:prstGeom>
          <a:noFill/>
        </p:spPr>
        <p:txBody>
          <a:bodyPr wrap="square" rtlCol="0">
            <a:spAutoFit/>
          </a:bodyPr>
          <a:lstStyle/>
          <a:p>
            <a:pPr marL="109538" indent="-109538">
              <a:buFont typeface="Arial" pitchFamily="34" charset="0"/>
              <a:buChar char="•"/>
            </a:pPr>
            <a:r>
              <a:rPr lang="en-US" sz="1400" dirty="0" smtClean="0">
                <a:solidFill>
                  <a:schemeClr val="accent4"/>
                </a:solidFill>
                <a:latin typeface="Calibri" pitchFamily="34" charset="0"/>
                <a:cs typeface="Calibri" pitchFamily="34" charset="0"/>
              </a:rPr>
              <a:t>Prospective </a:t>
            </a:r>
            <a:r>
              <a:rPr lang="en-US" sz="1400" dirty="0">
                <a:solidFill>
                  <a:schemeClr val="accent4"/>
                </a:solidFill>
                <a:latin typeface="Calibri" pitchFamily="34" charset="0"/>
                <a:cs typeface="Calibri" pitchFamily="34" charset="0"/>
              </a:rPr>
              <a:t>view of risk</a:t>
            </a:r>
          </a:p>
          <a:p>
            <a:pPr marL="109538" indent="-109538">
              <a:buFont typeface="Arial" pitchFamily="34" charset="0"/>
              <a:buChar char="•"/>
            </a:pPr>
            <a:r>
              <a:rPr lang="en-US" sz="1400" dirty="0">
                <a:solidFill>
                  <a:schemeClr val="accent4"/>
                </a:solidFill>
                <a:latin typeface="Calibri" pitchFamily="34" charset="0"/>
                <a:cs typeface="Calibri" pitchFamily="34" charset="0"/>
              </a:rPr>
              <a:t>Increase adoption</a:t>
            </a:r>
          </a:p>
          <a:p>
            <a:pPr marL="109538" indent="-109538">
              <a:buFont typeface="Arial" pitchFamily="34" charset="0"/>
              <a:buChar char="•"/>
            </a:pPr>
            <a:r>
              <a:rPr lang="en-US" sz="1400" dirty="0">
                <a:solidFill>
                  <a:schemeClr val="accent4"/>
                </a:solidFill>
                <a:latin typeface="Calibri" pitchFamily="34" charset="0"/>
                <a:cs typeface="Calibri" pitchFamily="34" charset="0"/>
              </a:rPr>
              <a:t>Improve judgment</a:t>
            </a:r>
          </a:p>
        </p:txBody>
      </p:sp>
      <p:sp>
        <p:nvSpPr>
          <p:cNvPr id="22" name="TextBox 21"/>
          <p:cNvSpPr txBox="1"/>
          <p:nvPr/>
        </p:nvSpPr>
        <p:spPr>
          <a:xfrm>
            <a:off x="8036859" y="4011706"/>
            <a:ext cx="1066800" cy="400110"/>
          </a:xfrm>
          <a:prstGeom prst="rect">
            <a:avLst/>
          </a:prstGeom>
          <a:noFill/>
        </p:spPr>
        <p:txBody>
          <a:bodyPr wrap="square" rtlCol="0">
            <a:spAutoFit/>
          </a:bodyPr>
          <a:lstStyle/>
          <a:p>
            <a:r>
              <a:rPr lang="en-US" sz="2000" b="1" dirty="0" smtClean="0">
                <a:solidFill>
                  <a:srgbClr val="000000"/>
                </a:solidFill>
                <a:latin typeface="Calibri" pitchFamily="34" charset="0"/>
                <a:cs typeface="Calibri" pitchFamily="34" charset="0"/>
              </a:rPr>
              <a:t>GNOSIS</a:t>
            </a:r>
            <a:endParaRPr lang="en-US" sz="2000" b="1" baseline="50000" dirty="0">
              <a:solidFill>
                <a:srgbClr val="000000"/>
              </a:solidFill>
              <a:latin typeface="Calibri" pitchFamily="34" charset="0"/>
              <a:cs typeface="Calibri" pitchFamily="34" charset="0"/>
            </a:endParaRPr>
          </a:p>
        </p:txBody>
      </p:sp>
      <p:grpSp>
        <p:nvGrpSpPr>
          <p:cNvPr id="5" name="Group 4"/>
          <p:cNvGrpSpPr/>
          <p:nvPr/>
        </p:nvGrpSpPr>
        <p:grpSpPr>
          <a:xfrm>
            <a:off x="210671" y="6049996"/>
            <a:ext cx="8570259" cy="338554"/>
            <a:chOff x="304800" y="6076890"/>
            <a:chExt cx="8822391" cy="338554"/>
          </a:xfrm>
        </p:grpSpPr>
        <p:sp>
          <p:nvSpPr>
            <p:cNvPr id="7" name="TextBox 6"/>
            <p:cNvSpPr txBox="1"/>
            <p:nvPr/>
          </p:nvSpPr>
          <p:spPr>
            <a:xfrm>
              <a:off x="1752600" y="6076890"/>
              <a:ext cx="838200" cy="338554"/>
            </a:xfrm>
            <a:prstGeom prst="rect">
              <a:avLst/>
            </a:prstGeom>
            <a:noFill/>
          </p:spPr>
          <p:txBody>
            <a:bodyPr wrap="square" rtlCol="0">
              <a:spAutoFit/>
            </a:bodyPr>
            <a:lstStyle/>
            <a:p>
              <a:r>
                <a:rPr lang="en-US" sz="1600" dirty="0">
                  <a:solidFill>
                    <a:srgbClr val="F8F8F8"/>
                  </a:solidFill>
                  <a:latin typeface="Calibri" pitchFamily="34" charset="0"/>
                </a:rPr>
                <a:t>1993</a:t>
              </a:r>
              <a:endParaRPr lang="en-US" sz="1400" dirty="0">
                <a:solidFill>
                  <a:srgbClr val="F8F8F8"/>
                </a:solidFill>
                <a:latin typeface="Calibri" pitchFamily="34" charset="0"/>
              </a:endParaRPr>
            </a:p>
          </p:txBody>
        </p:sp>
        <p:sp>
          <p:nvSpPr>
            <p:cNvPr id="28" name="TextBox 27"/>
            <p:cNvSpPr txBox="1"/>
            <p:nvPr/>
          </p:nvSpPr>
          <p:spPr>
            <a:xfrm>
              <a:off x="4343400" y="6076890"/>
              <a:ext cx="838200" cy="338554"/>
            </a:xfrm>
            <a:prstGeom prst="rect">
              <a:avLst/>
            </a:prstGeom>
            <a:noFill/>
          </p:spPr>
          <p:txBody>
            <a:bodyPr wrap="square" rtlCol="0">
              <a:spAutoFit/>
            </a:bodyPr>
            <a:lstStyle/>
            <a:p>
              <a:r>
                <a:rPr lang="en-US" sz="1600" dirty="0">
                  <a:solidFill>
                    <a:srgbClr val="F8F8F8"/>
                  </a:solidFill>
                  <a:latin typeface="Calibri" pitchFamily="34" charset="0"/>
                </a:rPr>
                <a:t>2004</a:t>
              </a:r>
              <a:endParaRPr lang="en-US" sz="1400" dirty="0">
                <a:solidFill>
                  <a:srgbClr val="F8F8F8"/>
                </a:solidFill>
                <a:latin typeface="Calibri" pitchFamily="34" charset="0"/>
              </a:endParaRPr>
            </a:p>
          </p:txBody>
        </p:sp>
        <p:sp>
          <p:nvSpPr>
            <p:cNvPr id="29" name="TextBox 28"/>
            <p:cNvSpPr txBox="1"/>
            <p:nvPr/>
          </p:nvSpPr>
          <p:spPr>
            <a:xfrm>
              <a:off x="7239000" y="6076890"/>
              <a:ext cx="838200" cy="338554"/>
            </a:xfrm>
            <a:prstGeom prst="rect">
              <a:avLst/>
            </a:prstGeom>
            <a:noFill/>
          </p:spPr>
          <p:txBody>
            <a:bodyPr wrap="square" rtlCol="0">
              <a:spAutoFit/>
            </a:bodyPr>
            <a:lstStyle/>
            <a:p>
              <a:r>
                <a:rPr lang="en-US" sz="1600" dirty="0">
                  <a:solidFill>
                    <a:srgbClr val="F8F8F8"/>
                  </a:solidFill>
                  <a:latin typeface="Calibri" pitchFamily="34" charset="0"/>
                </a:rPr>
                <a:t>2012</a:t>
              </a:r>
              <a:endParaRPr lang="en-US" sz="1400" dirty="0">
                <a:solidFill>
                  <a:srgbClr val="F8F8F8"/>
                </a:solidFill>
                <a:latin typeface="Calibri" pitchFamily="34" charset="0"/>
              </a:endParaRPr>
            </a:p>
          </p:txBody>
        </p:sp>
        <p:sp>
          <p:nvSpPr>
            <p:cNvPr id="2" name="Rectangle 1"/>
            <p:cNvSpPr/>
            <p:nvPr/>
          </p:nvSpPr>
          <p:spPr>
            <a:xfrm>
              <a:off x="304800" y="6129992"/>
              <a:ext cx="2895600" cy="2747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1993</a:t>
              </a:r>
              <a:endParaRPr lang="en-US" dirty="0"/>
            </a:p>
          </p:txBody>
        </p:sp>
        <p:sp>
          <p:nvSpPr>
            <p:cNvPr id="20" name="Rectangle 19"/>
            <p:cNvSpPr/>
            <p:nvPr/>
          </p:nvSpPr>
          <p:spPr>
            <a:xfrm>
              <a:off x="3268321" y="6129992"/>
              <a:ext cx="2895600" cy="2747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2004</a:t>
              </a:r>
              <a:endParaRPr lang="en-US" dirty="0"/>
            </a:p>
          </p:txBody>
        </p:sp>
        <p:sp>
          <p:nvSpPr>
            <p:cNvPr id="23" name="Rectangle 22"/>
            <p:cNvSpPr/>
            <p:nvPr/>
          </p:nvSpPr>
          <p:spPr>
            <a:xfrm>
              <a:off x="6231591" y="6129992"/>
              <a:ext cx="2895600" cy="2747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2012</a:t>
              </a:r>
              <a:endParaRPr lang="en-US" dirty="0"/>
            </a:p>
          </p:txBody>
        </p:sp>
      </p:grpSp>
      <p:sp>
        <p:nvSpPr>
          <p:cNvPr id="6" name="Isosceles Triangle 5"/>
          <p:cNvSpPr/>
          <p:nvPr/>
        </p:nvSpPr>
        <p:spPr>
          <a:xfrm rot="5400000">
            <a:off x="8565777" y="6058600"/>
            <a:ext cx="510988" cy="37299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3797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566" y="179595"/>
            <a:ext cx="7576033" cy="782778"/>
          </a:xfrm>
        </p:spPr>
        <p:txBody>
          <a:bodyPr/>
          <a:lstStyle/>
          <a:p>
            <a:r>
              <a:rPr lang="en-US" dirty="0" smtClean="0"/>
              <a:t>Monitoring GNOSIS Engagement</a:t>
            </a:r>
            <a:br>
              <a:rPr lang="en-US" dirty="0" smtClean="0"/>
            </a:br>
            <a:r>
              <a:rPr lang="en-US" i="1" dirty="0" smtClean="0"/>
              <a:t>Registrations</a:t>
            </a:r>
            <a:endParaRPr lang="en-US" dirty="0"/>
          </a:p>
        </p:txBody>
      </p:sp>
      <p:pic>
        <p:nvPicPr>
          <p:cNvPr id="4" name="Content Placeholder 3"/>
          <p:cNvPicPr>
            <a:picLocks noGrp="1" noChangeAspect="1"/>
          </p:cNvPicPr>
          <p:nvPr>
            <p:ph idx="4294967295"/>
          </p:nvPr>
        </p:nvPicPr>
        <p:blipFill>
          <a:blip r:embed="rId8" cstate="print">
            <a:extLst>
              <a:ext uri="{28A0092B-C50C-407E-A947-70E740481C1C}">
                <a14:useLocalDpi xmlns:a14="http://schemas.microsoft.com/office/drawing/2010/main" val="0"/>
              </a:ext>
            </a:extLst>
          </a:blip>
          <a:stretch>
            <a:fillRect/>
          </a:stretch>
        </p:blipFill>
        <p:spPr>
          <a:xfrm>
            <a:off x="2591753" y="1523999"/>
            <a:ext cx="6552247" cy="4165779"/>
          </a:xfrm>
          <a:prstGeom prst="rect">
            <a:avLst/>
          </a:prstGeom>
        </p:spPr>
      </p:pic>
      <p:grpSp>
        <p:nvGrpSpPr>
          <p:cNvPr id="8" name="Group 7"/>
          <p:cNvGrpSpPr/>
          <p:nvPr/>
        </p:nvGrpSpPr>
        <p:grpSpPr>
          <a:xfrm>
            <a:off x="0" y="1526075"/>
            <a:ext cx="2736490" cy="4290085"/>
            <a:chOff x="-3274068" y="2396126"/>
            <a:chExt cx="12418073" cy="855539"/>
          </a:xfrm>
        </p:grpSpPr>
        <p:grpSp>
          <p:nvGrpSpPr>
            <p:cNvPr id="10" name="Group 9"/>
            <p:cNvGrpSpPr/>
            <p:nvPr/>
          </p:nvGrpSpPr>
          <p:grpSpPr>
            <a:xfrm>
              <a:off x="-3274067" y="2396126"/>
              <a:ext cx="12418072" cy="855539"/>
              <a:chOff x="-3274067" y="456108"/>
              <a:chExt cx="12418072" cy="2282977"/>
            </a:xfrm>
          </p:grpSpPr>
          <p:sp>
            <p:nvSpPr>
              <p:cNvPr id="12" name="Rectangle 11"/>
              <p:cNvSpPr/>
              <p:nvPr userDrawn="1"/>
            </p:nvSpPr>
            <p:spPr>
              <a:xfrm>
                <a:off x="-3274067" y="739669"/>
                <a:ext cx="12418067" cy="19994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3274063" y="456108"/>
                <a:ext cx="12418068" cy="684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1" name="Text Placeholder 18"/>
            <p:cNvSpPr txBox="1">
              <a:spLocks/>
            </p:cNvSpPr>
            <p:nvPr/>
          </p:nvSpPr>
          <p:spPr>
            <a:xfrm>
              <a:off x="-3274068" y="2401073"/>
              <a:ext cx="12418068" cy="658522"/>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en-US" sz="1600" dirty="0"/>
            </a:p>
            <a:p>
              <a:pPr marL="0" indent="0">
                <a:buNone/>
              </a:pPr>
              <a:endParaRPr lang="en-US" sz="1600" dirty="0"/>
            </a:p>
          </p:txBody>
        </p:sp>
      </p:grpSp>
      <p:sp>
        <p:nvSpPr>
          <p:cNvPr id="3" name="TextBox 2"/>
          <p:cNvSpPr txBox="1"/>
          <p:nvPr/>
        </p:nvSpPr>
        <p:spPr>
          <a:xfrm>
            <a:off x="82905" y="1656318"/>
            <a:ext cx="2511979" cy="2800766"/>
          </a:xfrm>
          <a:prstGeom prst="rect">
            <a:avLst/>
          </a:prstGeom>
        </p:spPr>
        <p:txBody>
          <a:bodyPr wrap="square" rtlCol="0">
            <a:spAutoFit/>
          </a:bodyPr>
          <a:lstStyle/>
          <a:p>
            <a:pPr marL="342900" indent="-342900">
              <a:buAutoNum type="arabicPeriod"/>
            </a:pPr>
            <a:r>
              <a:rPr lang="en-US" sz="1600" dirty="0" smtClean="0">
                <a:cs typeface="Arial" panose="020B0604020202020204" pitchFamily="34" charset="0"/>
              </a:rPr>
              <a:t>Select Reports</a:t>
            </a:r>
          </a:p>
          <a:p>
            <a:endParaRPr lang="en-US" sz="1600" dirty="0" smtClean="0">
              <a:cs typeface="Arial" panose="020B0604020202020204" pitchFamily="34" charset="0"/>
            </a:endParaRPr>
          </a:p>
          <a:p>
            <a:pPr marL="342900" indent="-342900">
              <a:buAutoNum type="arabicPeriod"/>
            </a:pPr>
            <a:r>
              <a:rPr lang="en-US" sz="1600" dirty="0" smtClean="0">
                <a:cs typeface="Arial" panose="020B0604020202020204" pitchFamily="34" charset="0"/>
              </a:rPr>
              <a:t>Select Registrations</a:t>
            </a:r>
          </a:p>
          <a:p>
            <a:endParaRPr lang="en-US" sz="1600" dirty="0" smtClean="0">
              <a:cs typeface="Arial" panose="020B0604020202020204" pitchFamily="34" charset="0"/>
            </a:endParaRPr>
          </a:p>
          <a:p>
            <a:pPr marL="342900" indent="-342900">
              <a:buAutoNum type="arabicPeriod"/>
            </a:pPr>
            <a:r>
              <a:rPr lang="en-US" sz="1600" dirty="0" smtClean="0">
                <a:cs typeface="Arial" panose="020B0604020202020204" pitchFamily="34" charset="0"/>
              </a:rPr>
              <a:t>Select parameters to run the report</a:t>
            </a:r>
          </a:p>
          <a:p>
            <a:endParaRPr lang="en-US" sz="1600" dirty="0" smtClean="0">
              <a:cs typeface="Arial" panose="020B0604020202020204" pitchFamily="34" charset="0"/>
            </a:endParaRPr>
          </a:p>
          <a:p>
            <a:pPr marL="342900" indent="-342900">
              <a:buAutoNum type="arabicPeriod"/>
            </a:pPr>
            <a:r>
              <a:rPr lang="en-US" sz="1600" dirty="0" smtClean="0">
                <a:cs typeface="Arial" panose="020B0604020202020204" pitchFamily="34" charset="0"/>
              </a:rPr>
              <a:t>Select </a:t>
            </a:r>
            <a:r>
              <a:rPr lang="en-US" sz="1600" dirty="0" smtClean="0">
                <a:solidFill>
                  <a:schemeClr val="accent4">
                    <a:lumMod val="75000"/>
                  </a:schemeClr>
                </a:solidFill>
                <a:cs typeface="Arial" panose="020B0604020202020204" pitchFamily="34" charset="0"/>
              </a:rPr>
              <a:t>green</a:t>
            </a:r>
            <a:r>
              <a:rPr lang="en-US" sz="1600" dirty="0" smtClean="0">
                <a:cs typeface="Arial" panose="020B0604020202020204" pitchFamily="34" charset="0"/>
              </a:rPr>
              <a:t> </a:t>
            </a:r>
            <a:r>
              <a:rPr lang="en-US" sz="1600" i="1" dirty="0" smtClean="0">
                <a:cs typeface="Arial" panose="020B0604020202020204" pitchFamily="34" charset="0"/>
              </a:rPr>
              <a:t>Run Report</a:t>
            </a:r>
          </a:p>
          <a:p>
            <a:endParaRPr lang="en-US" sz="1600" i="1" dirty="0" smtClean="0">
              <a:cs typeface="Arial" panose="020B0604020202020204" pitchFamily="34" charset="0"/>
            </a:endParaRPr>
          </a:p>
          <a:p>
            <a:pPr marL="342900" indent="-342900">
              <a:buAutoNum type="arabicPeriod"/>
            </a:pPr>
            <a:r>
              <a:rPr lang="en-US" sz="1600" dirty="0" smtClean="0">
                <a:cs typeface="Arial" panose="020B0604020202020204" pitchFamily="34" charset="0"/>
              </a:rPr>
              <a:t>Export report to CSV to view in Microsoft Excel</a:t>
            </a:r>
          </a:p>
        </p:txBody>
      </p:sp>
      <p:sp>
        <p:nvSpPr>
          <p:cNvPr id="14" name="Oval 14"/>
          <p:cNvSpPr>
            <a:spLocks noChangeArrowheads="1"/>
          </p:cNvSpPr>
          <p:nvPr>
            <p:custDataLst>
              <p:tags r:id="rId1"/>
            </p:custDataLst>
          </p:nvPr>
        </p:nvSpPr>
        <p:spPr bwMode="gray">
          <a:xfrm>
            <a:off x="5510733" y="1918708"/>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15" name="Oval 14"/>
          <p:cNvSpPr>
            <a:spLocks noChangeArrowheads="1"/>
          </p:cNvSpPr>
          <p:nvPr>
            <p:custDataLst>
              <p:tags r:id="rId2"/>
            </p:custDataLst>
          </p:nvPr>
        </p:nvSpPr>
        <p:spPr bwMode="gray">
          <a:xfrm>
            <a:off x="3465000" y="2038034"/>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sp>
        <p:nvSpPr>
          <p:cNvPr id="16" name="Oval 14"/>
          <p:cNvSpPr>
            <a:spLocks noChangeArrowheads="1"/>
          </p:cNvSpPr>
          <p:nvPr>
            <p:custDataLst>
              <p:tags r:id="rId3"/>
            </p:custDataLst>
          </p:nvPr>
        </p:nvSpPr>
        <p:spPr bwMode="gray">
          <a:xfrm>
            <a:off x="4649820" y="2413055"/>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3</a:t>
            </a:r>
          </a:p>
        </p:txBody>
      </p:sp>
      <p:sp>
        <p:nvSpPr>
          <p:cNvPr id="17" name="Oval 14"/>
          <p:cNvSpPr>
            <a:spLocks noChangeArrowheads="1"/>
          </p:cNvSpPr>
          <p:nvPr>
            <p:custDataLst>
              <p:tags r:id="rId4"/>
            </p:custDataLst>
          </p:nvPr>
        </p:nvSpPr>
        <p:spPr bwMode="gray">
          <a:xfrm>
            <a:off x="8408854" y="2506811"/>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4</a:t>
            </a:r>
          </a:p>
        </p:txBody>
      </p:sp>
      <p:sp>
        <p:nvSpPr>
          <p:cNvPr id="18" name="Oval 14"/>
          <p:cNvSpPr>
            <a:spLocks noChangeArrowheads="1"/>
          </p:cNvSpPr>
          <p:nvPr>
            <p:custDataLst>
              <p:tags r:id="rId5"/>
            </p:custDataLst>
          </p:nvPr>
        </p:nvSpPr>
        <p:spPr bwMode="gray">
          <a:xfrm>
            <a:off x="2859804" y="2728415"/>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5</a:t>
            </a:r>
          </a:p>
        </p:txBody>
      </p:sp>
    </p:spTree>
    <p:extLst>
      <p:ext uri="{BB962C8B-B14F-4D97-AF65-F5344CB8AC3E}">
        <p14:creationId xmlns:p14="http://schemas.microsoft.com/office/powerpoint/2010/main" val="3085705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566" y="179595"/>
            <a:ext cx="7576033" cy="782778"/>
          </a:xfrm>
        </p:spPr>
        <p:txBody>
          <a:bodyPr/>
          <a:lstStyle/>
          <a:p>
            <a:r>
              <a:rPr lang="en-US" dirty="0" smtClean="0"/>
              <a:t>Monitoring GNOSIS Engagement</a:t>
            </a:r>
            <a:br>
              <a:rPr lang="en-US" dirty="0" smtClean="0"/>
            </a:br>
            <a:r>
              <a:rPr lang="en-US" i="1" dirty="0" smtClean="0"/>
              <a:t>Course Status</a:t>
            </a:r>
            <a:endParaRPr lang="en-US" dirty="0"/>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524507" y="2213840"/>
            <a:ext cx="5792942" cy="4203728"/>
          </a:xfrm>
          <a:prstGeom prst="rect">
            <a:avLst/>
          </a:prstGeom>
        </p:spPr>
      </p:pic>
      <p:grpSp>
        <p:nvGrpSpPr>
          <p:cNvPr id="8" name="Group 7"/>
          <p:cNvGrpSpPr/>
          <p:nvPr/>
        </p:nvGrpSpPr>
        <p:grpSpPr>
          <a:xfrm>
            <a:off x="0" y="1039242"/>
            <a:ext cx="9144000" cy="1243932"/>
            <a:chOff x="-3274068" y="2396126"/>
            <a:chExt cx="12418073" cy="855539"/>
          </a:xfrm>
        </p:grpSpPr>
        <p:grpSp>
          <p:nvGrpSpPr>
            <p:cNvPr id="10" name="Group 9"/>
            <p:cNvGrpSpPr/>
            <p:nvPr/>
          </p:nvGrpSpPr>
          <p:grpSpPr>
            <a:xfrm>
              <a:off x="-3274067" y="2396126"/>
              <a:ext cx="12418072" cy="855539"/>
              <a:chOff x="-3274067" y="456108"/>
              <a:chExt cx="12418072" cy="2282977"/>
            </a:xfrm>
          </p:grpSpPr>
          <p:sp>
            <p:nvSpPr>
              <p:cNvPr id="12" name="Rectangle 11"/>
              <p:cNvSpPr/>
              <p:nvPr userDrawn="1"/>
            </p:nvSpPr>
            <p:spPr>
              <a:xfrm>
                <a:off x="-3274067" y="739669"/>
                <a:ext cx="12418067" cy="19994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3274063" y="456108"/>
                <a:ext cx="12418068" cy="684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1" name="Text Placeholder 18"/>
            <p:cNvSpPr txBox="1">
              <a:spLocks/>
            </p:cNvSpPr>
            <p:nvPr/>
          </p:nvSpPr>
          <p:spPr>
            <a:xfrm>
              <a:off x="-3274068" y="2401073"/>
              <a:ext cx="12418068" cy="658522"/>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en-US" sz="1600" dirty="0"/>
            </a:p>
            <a:p>
              <a:pPr marL="0" indent="0">
                <a:buNone/>
              </a:pPr>
              <a:endParaRPr lang="en-US" sz="1600" dirty="0"/>
            </a:p>
          </p:txBody>
        </p:sp>
      </p:grpSp>
      <p:sp>
        <p:nvSpPr>
          <p:cNvPr id="3" name="TextBox 2"/>
          <p:cNvSpPr txBox="1"/>
          <p:nvPr/>
        </p:nvSpPr>
        <p:spPr>
          <a:xfrm>
            <a:off x="93578" y="1103743"/>
            <a:ext cx="8876633" cy="1077218"/>
          </a:xfrm>
          <a:prstGeom prst="rect">
            <a:avLst/>
          </a:prstGeom>
        </p:spPr>
        <p:txBody>
          <a:bodyPr wrap="square" rtlCol="0">
            <a:spAutoFit/>
          </a:bodyPr>
          <a:lstStyle/>
          <a:p>
            <a:r>
              <a:rPr lang="en-US" sz="1600" dirty="0">
                <a:cs typeface="Arial" panose="020B0604020202020204" pitchFamily="34" charset="0"/>
              </a:rPr>
              <a:t>The Course Status tab displays a report for all GNOSIS courses purchased by the client. This includes courses with a PPM and without a PPM.  A course is labeled as “complete” in Course Status if the user accesses a course with or without a PPM and clicks through the entire course, or if a user completes a course with a PPM by completing all red, yellow, and green content segments. </a:t>
            </a:r>
            <a:endParaRPr lang="en-US" sz="1600" dirty="0" smtClean="0">
              <a:cs typeface="Arial" panose="020B0604020202020204" pitchFamily="34" charset="0"/>
            </a:endParaRPr>
          </a:p>
        </p:txBody>
      </p:sp>
    </p:spTree>
    <p:extLst>
      <p:ext uri="{BB962C8B-B14F-4D97-AF65-F5344CB8AC3E}">
        <p14:creationId xmlns:p14="http://schemas.microsoft.com/office/powerpoint/2010/main" val="426186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566" y="179595"/>
            <a:ext cx="7576033" cy="782778"/>
          </a:xfrm>
        </p:spPr>
        <p:txBody>
          <a:bodyPr/>
          <a:lstStyle/>
          <a:p>
            <a:r>
              <a:rPr lang="en-US" dirty="0" smtClean="0"/>
              <a:t>Monitoring GNOSIS Engagement</a:t>
            </a:r>
            <a:br>
              <a:rPr lang="en-US" dirty="0" smtClean="0"/>
            </a:br>
            <a:r>
              <a:rPr lang="en-US" i="1" dirty="0" smtClean="0"/>
              <a:t>Course Status</a:t>
            </a:r>
            <a:endParaRPr lang="en-US" dirty="0"/>
          </a:p>
        </p:txBody>
      </p:sp>
      <p:pic>
        <p:nvPicPr>
          <p:cNvPr id="4" name="Content Placeholder 3"/>
          <p:cNvPicPr>
            <a:picLocks noGrp="1" noChangeAspect="1"/>
          </p:cNvPicPr>
          <p:nvPr>
            <p:ph idx="4294967295"/>
          </p:nvPr>
        </p:nvPicPr>
        <p:blipFill>
          <a:blip r:embed="rId8">
            <a:extLst>
              <a:ext uri="{28A0092B-C50C-407E-A947-70E740481C1C}">
                <a14:useLocalDpi xmlns:a14="http://schemas.microsoft.com/office/drawing/2010/main" val="0"/>
              </a:ext>
            </a:extLst>
          </a:blip>
          <a:stretch>
            <a:fillRect/>
          </a:stretch>
        </p:blipFill>
        <p:spPr>
          <a:xfrm>
            <a:off x="2997553" y="1523999"/>
            <a:ext cx="5740646" cy="4165779"/>
          </a:xfrm>
          <a:prstGeom prst="rect">
            <a:avLst/>
          </a:prstGeom>
        </p:spPr>
      </p:pic>
      <p:grpSp>
        <p:nvGrpSpPr>
          <p:cNvPr id="8" name="Group 7"/>
          <p:cNvGrpSpPr/>
          <p:nvPr/>
        </p:nvGrpSpPr>
        <p:grpSpPr>
          <a:xfrm>
            <a:off x="0" y="1090381"/>
            <a:ext cx="2736490" cy="5237613"/>
            <a:chOff x="-3274068" y="2396126"/>
            <a:chExt cx="12418073" cy="855539"/>
          </a:xfrm>
        </p:grpSpPr>
        <p:grpSp>
          <p:nvGrpSpPr>
            <p:cNvPr id="10" name="Group 9"/>
            <p:cNvGrpSpPr/>
            <p:nvPr/>
          </p:nvGrpSpPr>
          <p:grpSpPr>
            <a:xfrm>
              <a:off x="-3274067" y="2396126"/>
              <a:ext cx="12418072" cy="855539"/>
              <a:chOff x="-3274067" y="456108"/>
              <a:chExt cx="12418072" cy="2282977"/>
            </a:xfrm>
          </p:grpSpPr>
          <p:sp>
            <p:nvSpPr>
              <p:cNvPr id="12" name="Rectangle 11"/>
              <p:cNvSpPr/>
              <p:nvPr userDrawn="1"/>
            </p:nvSpPr>
            <p:spPr>
              <a:xfrm>
                <a:off x="-3274067" y="739669"/>
                <a:ext cx="12418067" cy="19994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3274063" y="456108"/>
                <a:ext cx="12418068" cy="684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1" name="Text Placeholder 18"/>
            <p:cNvSpPr txBox="1">
              <a:spLocks/>
            </p:cNvSpPr>
            <p:nvPr/>
          </p:nvSpPr>
          <p:spPr>
            <a:xfrm>
              <a:off x="-3274068" y="2401073"/>
              <a:ext cx="12418068" cy="658522"/>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en-US" sz="1600" dirty="0"/>
            </a:p>
            <a:p>
              <a:pPr marL="0" indent="0">
                <a:buNone/>
              </a:pPr>
              <a:endParaRPr lang="en-US" sz="1600" dirty="0"/>
            </a:p>
          </p:txBody>
        </p:sp>
      </p:grpSp>
      <p:sp>
        <p:nvSpPr>
          <p:cNvPr id="3" name="TextBox 2"/>
          <p:cNvSpPr txBox="1"/>
          <p:nvPr/>
        </p:nvSpPr>
        <p:spPr>
          <a:xfrm>
            <a:off x="93578" y="1240115"/>
            <a:ext cx="2511979" cy="2800766"/>
          </a:xfrm>
          <a:prstGeom prst="rect">
            <a:avLst/>
          </a:prstGeom>
        </p:spPr>
        <p:txBody>
          <a:bodyPr wrap="square" rtlCol="0">
            <a:spAutoFit/>
          </a:bodyPr>
          <a:lstStyle/>
          <a:p>
            <a:pPr marL="342900" indent="-342900">
              <a:buAutoNum type="arabicPeriod"/>
            </a:pPr>
            <a:r>
              <a:rPr lang="en-US" sz="1600" dirty="0" smtClean="0">
                <a:cs typeface="Arial" panose="020B0604020202020204" pitchFamily="34" charset="0"/>
              </a:rPr>
              <a:t>Select Reports</a:t>
            </a:r>
          </a:p>
          <a:p>
            <a:endParaRPr lang="en-US" sz="1600" dirty="0" smtClean="0">
              <a:cs typeface="Arial" panose="020B0604020202020204" pitchFamily="34" charset="0"/>
            </a:endParaRPr>
          </a:p>
          <a:p>
            <a:pPr marL="342900" indent="-342900">
              <a:buAutoNum type="arabicPeriod"/>
            </a:pPr>
            <a:r>
              <a:rPr lang="en-US" sz="1600" dirty="0" smtClean="0">
                <a:cs typeface="Arial" panose="020B0604020202020204" pitchFamily="34" charset="0"/>
              </a:rPr>
              <a:t>Select Course Status</a:t>
            </a:r>
          </a:p>
          <a:p>
            <a:endParaRPr lang="en-US" sz="1600" dirty="0" smtClean="0">
              <a:cs typeface="Arial" panose="020B0604020202020204" pitchFamily="34" charset="0"/>
            </a:endParaRPr>
          </a:p>
          <a:p>
            <a:pPr marL="342900" indent="-342900">
              <a:buAutoNum type="arabicPeriod"/>
            </a:pPr>
            <a:r>
              <a:rPr lang="en-US" sz="1600" dirty="0" smtClean="0">
                <a:cs typeface="Arial" panose="020B0604020202020204" pitchFamily="34" charset="0"/>
              </a:rPr>
              <a:t>Select parameters to run the report</a:t>
            </a:r>
          </a:p>
          <a:p>
            <a:endParaRPr lang="en-US" sz="1600" dirty="0" smtClean="0">
              <a:cs typeface="Arial" panose="020B0604020202020204" pitchFamily="34" charset="0"/>
            </a:endParaRPr>
          </a:p>
          <a:p>
            <a:pPr marL="342900" indent="-342900">
              <a:buAutoNum type="arabicPeriod"/>
            </a:pPr>
            <a:r>
              <a:rPr lang="en-US" sz="1600" dirty="0" smtClean="0">
                <a:cs typeface="Arial" panose="020B0604020202020204" pitchFamily="34" charset="0"/>
              </a:rPr>
              <a:t>Select </a:t>
            </a:r>
            <a:r>
              <a:rPr lang="en-US" sz="1600" dirty="0" smtClean="0">
                <a:solidFill>
                  <a:schemeClr val="accent4">
                    <a:lumMod val="75000"/>
                  </a:schemeClr>
                </a:solidFill>
                <a:cs typeface="Arial" panose="020B0604020202020204" pitchFamily="34" charset="0"/>
              </a:rPr>
              <a:t>green</a:t>
            </a:r>
            <a:r>
              <a:rPr lang="en-US" sz="1600" dirty="0" smtClean="0">
                <a:cs typeface="Arial" panose="020B0604020202020204" pitchFamily="34" charset="0"/>
              </a:rPr>
              <a:t> </a:t>
            </a:r>
            <a:r>
              <a:rPr lang="en-US" sz="1600" i="1" dirty="0" smtClean="0">
                <a:cs typeface="Arial" panose="020B0604020202020204" pitchFamily="34" charset="0"/>
              </a:rPr>
              <a:t>Run Report</a:t>
            </a:r>
          </a:p>
          <a:p>
            <a:endParaRPr lang="en-US" sz="1600" i="1" dirty="0" smtClean="0">
              <a:cs typeface="Arial" panose="020B0604020202020204" pitchFamily="34" charset="0"/>
            </a:endParaRPr>
          </a:p>
          <a:p>
            <a:pPr marL="342900" indent="-342900">
              <a:buAutoNum type="arabicPeriod"/>
            </a:pPr>
            <a:r>
              <a:rPr lang="en-US" sz="1600" dirty="0" smtClean="0">
                <a:cs typeface="Arial" panose="020B0604020202020204" pitchFamily="34" charset="0"/>
              </a:rPr>
              <a:t>Export report to CSV to view in Microsoft Excel</a:t>
            </a:r>
          </a:p>
        </p:txBody>
      </p:sp>
      <p:sp>
        <p:nvSpPr>
          <p:cNvPr id="14" name="Oval 14"/>
          <p:cNvSpPr>
            <a:spLocks noChangeArrowheads="1"/>
          </p:cNvSpPr>
          <p:nvPr>
            <p:custDataLst>
              <p:tags r:id="rId1"/>
            </p:custDataLst>
          </p:nvPr>
        </p:nvSpPr>
        <p:spPr bwMode="gray">
          <a:xfrm>
            <a:off x="5510733" y="1918708"/>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15" name="Oval 14"/>
          <p:cNvSpPr>
            <a:spLocks noChangeArrowheads="1"/>
          </p:cNvSpPr>
          <p:nvPr>
            <p:custDataLst>
              <p:tags r:id="rId2"/>
            </p:custDataLst>
          </p:nvPr>
        </p:nvSpPr>
        <p:spPr bwMode="gray">
          <a:xfrm>
            <a:off x="4649821" y="1978371"/>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sp>
        <p:nvSpPr>
          <p:cNvPr id="16" name="Oval 14"/>
          <p:cNvSpPr>
            <a:spLocks noChangeArrowheads="1"/>
          </p:cNvSpPr>
          <p:nvPr>
            <p:custDataLst>
              <p:tags r:id="rId3"/>
            </p:custDataLst>
          </p:nvPr>
        </p:nvSpPr>
        <p:spPr bwMode="gray">
          <a:xfrm>
            <a:off x="2920446" y="2355259"/>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3</a:t>
            </a:r>
          </a:p>
        </p:txBody>
      </p:sp>
      <p:sp>
        <p:nvSpPr>
          <p:cNvPr id="17" name="Oval 14"/>
          <p:cNvSpPr>
            <a:spLocks noChangeArrowheads="1"/>
          </p:cNvSpPr>
          <p:nvPr>
            <p:custDataLst>
              <p:tags r:id="rId4"/>
            </p:custDataLst>
          </p:nvPr>
        </p:nvSpPr>
        <p:spPr bwMode="gray">
          <a:xfrm>
            <a:off x="6371645" y="2489765"/>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4</a:t>
            </a:r>
          </a:p>
        </p:txBody>
      </p:sp>
      <p:sp>
        <p:nvSpPr>
          <p:cNvPr id="18" name="Oval 14"/>
          <p:cNvSpPr>
            <a:spLocks noChangeArrowheads="1"/>
          </p:cNvSpPr>
          <p:nvPr>
            <p:custDataLst>
              <p:tags r:id="rId5"/>
            </p:custDataLst>
          </p:nvPr>
        </p:nvSpPr>
        <p:spPr bwMode="gray">
          <a:xfrm>
            <a:off x="3292576" y="2847006"/>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5</a:t>
            </a:r>
          </a:p>
        </p:txBody>
      </p:sp>
    </p:spTree>
    <p:extLst>
      <p:ext uri="{BB962C8B-B14F-4D97-AF65-F5344CB8AC3E}">
        <p14:creationId xmlns:p14="http://schemas.microsoft.com/office/powerpoint/2010/main" val="2508391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Monitoring GNOSIS Engagement</a:t>
            </a:r>
            <a:br>
              <a:rPr lang="en-US" dirty="0" smtClean="0"/>
            </a:br>
            <a:r>
              <a:rPr lang="en-US" i="1" dirty="0" smtClean="0"/>
              <a:t>Course Status</a:t>
            </a:r>
            <a:endParaRPr lang="en-US" i="1" dirty="0"/>
          </a:p>
        </p:txBody>
      </p:sp>
      <p:pic>
        <p:nvPicPr>
          <p:cNvPr id="9" name="Content Placeholder 8" descr="Course Status.png"/>
          <p:cNvPicPr>
            <a:picLocks noGrp="1" noChangeAspect="1"/>
          </p:cNvPicPr>
          <p:nvPr>
            <p:ph idx="4294967295"/>
          </p:nvPr>
        </p:nvPicPr>
        <p:blipFill>
          <a:blip r:embed="rId2">
            <a:extLst>
              <a:ext uri="{28A0092B-C50C-407E-A947-70E740481C1C}">
                <a14:useLocalDpi xmlns:a14="http://schemas.microsoft.com/office/drawing/2010/main" val="0"/>
              </a:ext>
            </a:extLst>
          </a:blip>
          <a:srcRect l="-17104" r="-17104"/>
          <a:stretch>
            <a:fillRect/>
          </a:stretch>
        </p:blipFill>
        <p:spPr>
          <a:xfrm>
            <a:off x="-183735" y="1549400"/>
            <a:ext cx="9818688" cy="5308600"/>
          </a:xfrm>
          <a:prstGeom prst="rect">
            <a:avLst/>
          </a:prstGeom>
        </p:spPr>
      </p:pic>
      <p:sp>
        <p:nvSpPr>
          <p:cNvPr id="10" name="Rectangle 9"/>
          <p:cNvSpPr/>
          <p:nvPr/>
        </p:nvSpPr>
        <p:spPr>
          <a:xfrm>
            <a:off x="6682905" y="3450224"/>
            <a:ext cx="1268399" cy="1917718"/>
          </a:xfrm>
          <a:prstGeom prst="rect">
            <a:avLst/>
          </a:prstGeom>
          <a:noFill/>
          <a:ln>
            <a:solidFill>
              <a:srgbClr val="F58026"/>
            </a:solid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p>
        </p:txBody>
      </p:sp>
      <p:cxnSp>
        <p:nvCxnSpPr>
          <p:cNvPr id="11" name="Straight Connector 10"/>
          <p:cNvCxnSpPr/>
          <p:nvPr/>
        </p:nvCxnSpPr>
        <p:spPr>
          <a:xfrm>
            <a:off x="2082800" y="2956560"/>
            <a:ext cx="4582160" cy="518160"/>
          </a:xfrm>
          <a:prstGeom prst="line">
            <a:avLst/>
          </a:prstGeom>
          <a:ln w="28575" cap="rnd">
            <a:solidFill>
              <a:srgbClr val="F58026"/>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1920" y="1778000"/>
            <a:ext cx="1981200" cy="2062103"/>
          </a:xfrm>
          <a:prstGeom prst="rect">
            <a:avLst/>
          </a:prstGeom>
          <a:solidFill>
            <a:srgbClr val="FDE6D4"/>
          </a:solidFill>
        </p:spPr>
        <p:txBody>
          <a:bodyPr wrap="square" rtlCol="0">
            <a:spAutoFit/>
          </a:bodyPr>
          <a:lstStyle/>
          <a:p>
            <a:r>
              <a:rPr lang="en-US" sz="1600" dirty="0" smtClean="0">
                <a:latin typeface="Calibri"/>
                <a:cs typeface="Calibri"/>
              </a:rPr>
              <a:t>You can view</a:t>
            </a:r>
          </a:p>
          <a:p>
            <a:endParaRPr lang="en-US" sz="1600" dirty="0" smtClean="0">
              <a:latin typeface="Calibri"/>
              <a:cs typeface="Calibri"/>
            </a:endParaRPr>
          </a:p>
          <a:p>
            <a:pPr marL="285750" indent="-285750">
              <a:buFont typeface="Arial"/>
              <a:buChar char="•"/>
            </a:pPr>
            <a:r>
              <a:rPr lang="en-US" sz="1600" dirty="0">
                <a:latin typeface="Calibri"/>
                <a:cs typeface="Calibri"/>
              </a:rPr>
              <a:t>C</a:t>
            </a:r>
            <a:r>
              <a:rPr lang="en-US" sz="1600" dirty="0" smtClean="0">
                <a:latin typeface="Calibri"/>
                <a:cs typeface="Calibri"/>
              </a:rPr>
              <a:t>ourse status</a:t>
            </a:r>
          </a:p>
          <a:p>
            <a:pPr marL="285750" indent="-285750">
              <a:buFont typeface="Arial"/>
              <a:buChar char="•"/>
            </a:pPr>
            <a:r>
              <a:rPr lang="en-US" sz="1600" dirty="0">
                <a:latin typeface="Calibri"/>
                <a:cs typeface="Calibri"/>
              </a:rPr>
              <a:t>C</a:t>
            </a:r>
            <a:r>
              <a:rPr lang="en-US" sz="1600" dirty="0" smtClean="0">
                <a:latin typeface="Calibri"/>
                <a:cs typeface="Calibri"/>
              </a:rPr>
              <a:t>ourse progress</a:t>
            </a:r>
          </a:p>
          <a:p>
            <a:pPr marL="285750" indent="-285750">
              <a:buFont typeface="Arial"/>
              <a:buChar char="•"/>
            </a:pPr>
            <a:r>
              <a:rPr lang="en-US" sz="1600" dirty="0" smtClean="0">
                <a:latin typeface="Calibri"/>
                <a:cs typeface="Calibri"/>
              </a:rPr>
              <a:t>Date of course started </a:t>
            </a:r>
          </a:p>
          <a:p>
            <a:pPr marL="285750" indent="-285750">
              <a:buFont typeface="Arial"/>
              <a:buChar char="•"/>
            </a:pPr>
            <a:r>
              <a:rPr lang="en-US" sz="1600" dirty="0" smtClean="0">
                <a:latin typeface="Calibri"/>
                <a:cs typeface="Calibri"/>
              </a:rPr>
              <a:t>Status of course completion</a:t>
            </a:r>
            <a:endParaRPr lang="en-US" sz="1600" dirty="0">
              <a:latin typeface="Calibri"/>
              <a:cs typeface="Calibri"/>
            </a:endParaRPr>
          </a:p>
        </p:txBody>
      </p:sp>
      <p:sp>
        <p:nvSpPr>
          <p:cNvPr id="15" name="TextBox 14"/>
          <p:cNvSpPr txBox="1"/>
          <p:nvPr/>
        </p:nvSpPr>
        <p:spPr>
          <a:xfrm>
            <a:off x="792480" y="6055360"/>
            <a:ext cx="7599679" cy="338554"/>
          </a:xfrm>
          <a:prstGeom prst="rect">
            <a:avLst/>
          </a:prstGeom>
          <a:solidFill>
            <a:srgbClr val="FDE6D4"/>
          </a:solidFill>
          <a:ln>
            <a:solidFill>
              <a:srgbClr val="E2CDCC"/>
            </a:solidFill>
          </a:ln>
        </p:spPr>
        <p:txBody>
          <a:bodyPr wrap="square" rtlCol="0">
            <a:spAutoFit/>
          </a:bodyPr>
          <a:lstStyle/>
          <a:p>
            <a:r>
              <a:rPr lang="en-US" sz="1600" dirty="0" smtClean="0">
                <a:latin typeface="Calibri"/>
                <a:cs typeface="Calibri"/>
              </a:rPr>
              <a:t>Completed equates to a user completing all content available for this course. </a:t>
            </a:r>
            <a:endParaRPr lang="en-US" sz="1600" dirty="0">
              <a:latin typeface="Calibri"/>
              <a:cs typeface="Calibri"/>
            </a:endParaRPr>
          </a:p>
        </p:txBody>
      </p:sp>
      <p:cxnSp>
        <p:nvCxnSpPr>
          <p:cNvPr id="8" name="Straight Connector 7"/>
          <p:cNvCxnSpPr/>
          <p:nvPr/>
        </p:nvCxnSpPr>
        <p:spPr>
          <a:xfrm flipV="1">
            <a:off x="2204720" y="4663440"/>
            <a:ext cx="4632960" cy="1381760"/>
          </a:xfrm>
          <a:prstGeom prst="line">
            <a:avLst/>
          </a:prstGeom>
          <a:ln w="28575" cap="rnd">
            <a:solidFill>
              <a:srgbClr val="F58026"/>
            </a:solidFill>
            <a:prstDash val="sysDash"/>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444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Monitoring GNOSIS Engagement</a:t>
            </a:r>
            <a:br>
              <a:rPr lang="en-US" dirty="0" smtClean="0"/>
            </a:br>
            <a:r>
              <a:rPr lang="en-US" i="1" dirty="0" smtClean="0"/>
              <a:t>Course Status</a:t>
            </a:r>
            <a:endParaRPr lang="en-US" i="1" dirty="0"/>
          </a:p>
        </p:txBody>
      </p:sp>
      <p:pic>
        <p:nvPicPr>
          <p:cNvPr id="9" name="Content Placeholder 8" descr="Course Status.png"/>
          <p:cNvPicPr>
            <a:picLocks noGrp="1" noChangeAspect="1"/>
          </p:cNvPicPr>
          <p:nvPr>
            <p:ph idx="4294967295"/>
          </p:nvPr>
        </p:nvPicPr>
        <p:blipFill>
          <a:blip r:embed="rId2">
            <a:extLst>
              <a:ext uri="{28A0092B-C50C-407E-A947-70E740481C1C}">
                <a14:useLocalDpi xmlns:a14="http://schemas.microsoft.com/office/drawing/2010/main" val="0"/>
              </a:ext>
            </a:extLst>
          </a:blip>
          <a:srcRect l="-17104" r="-17104"/>
          <a:stretch>
            <a:fillRect/>
          </a:stretch>
        </p:blipFill>
        <p:spPr>
          <a:xfrm>
            <a:off x="616732" y="1549400"/>
            <a:ext cx="9818688" cy="5308600"/>
          </a:xfrm>
          <a:prstGeom prst="rect">
            <a:avLst/>
          </a:prstGeom>
        </p:spPr>
      </p:pic>
      <p:sp>
        <p:nvSpPr>
          <p:cNvPr id="10" name="Rectangle 9"/>
          <p:cNvSpPr/>
          <p:nvPr/>
        </p:nvSpPr>
        <p:spPr>
          <a:xfrm>
            <a:off x="8402320" y="3470544"/>
            <a:ext cx="361244" cy="2645776"/>
          </a:xfrm>
          <a:prstGeom prst="rect">
            <a:avLst/>
          </a:prstGeom>
          <a:noFill/>
          <a:ln>
            <a:solidFill>
              <a:srgbClr val="F58026"/>
            </a:solid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p>
        </p:txBody>
      </p:sp>
      <p:cxnSp>
        <p:nvCxnSpPr>
          <p:cNvPr id="11" name="Straight Connector 10"/>
          <p:cNvCxnSpPr/>
          <p:nvPr/>
        </p:nvCxnSpPr>
        <p:spPr>
          <a:xfrm flipV="1">
            <a:off x="2113280" y="3444240"/>
            <a:ext cx="6258560" cy="10160"/>
          </a:xfrm>
          <a:prstGeom prst="line">
            <a:avLst/>
          </a:prstGeom>
          <a:ln w="28575" cap="rnd">
            <a:solidFill>
              <a:srgbClr val="F58026"/>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280" y="2997200"/>
            <a:ext cx="2153920" cy="2062103"/>
          </a:xfrm>
          <a:prstGeom prst="rect">
            <a:avLst/>
          </a:prstGeom>
          <a:solidFill>
            <a:srgbClr val="FDE6D4"/>
          </a:solidFill>
        </p:spPr>
        <p:txBody>
          <a:bodyPr wrap="square" rtlCol="0">
            <a:spAutoFit/>
          </a:bodyPr>
          <a:lstStyle/>
          <a:p>
            <a:r>
              <a:rPr lang="en-US" sz="1600" i="1" dirty="0" smtClean="0">
                <a:latin typeface="Calibri"/>
                <a:cs typeface="Calibri"/>
              </a:rPr>
              <a:t>True</a:t>
            </a:r>
            <a:r>
              <a:rPr lang="en-US" sz="1600" dirty="0" smtClean="0">
                <a:latin typeface="Calibri"/>
                <a:cs typeface="Calibri"/>
              </a:rPr>
              <a:t> indicates a course was completed in APS legacy platform, </a:t>
            </a:r>
            <a:r>
              <a:rPr lang="en-US" sz="1600" dirty="0" err="1" smtClean="0">
                <a:latin typeface="Calibri"/>
                <a:cs typeface="Calibri"/>
              </a:rPr>
              <a:t>CourseServer</a:t>
            </a:r>
            <a:endParaRPr lang="en-US" sz="1600" dirty="0" smtClean="0">
              <a:latin typeface="Calibri"/>
              <a:cs typeface="Calibri"/>
            </a:endParaRPr>
          </a:p>
          <a:p>
            <a:endParaRPr lang="en-US" sz="1600" dirty="0">
              <a:latin typeface="Calibri"/>
              <a:cs typeface="Calibri"/>
            </a:endParaRPr>
          </a:p>
          <a:p>
            <a:r>
              <a:rPr lang="en-US" sz="1600" i="1" dirty="0" smtClean="0">
                <a:latin typeface="Calibri"/>
                <a:cs typeface="Calibri"/>
              </a:rPr>
              <a:t>False</a:t>
            </a:r>
            <a:r>
              <a:rPr lang="en-US" sz="1600" dirty="0" smtClean="0">
                <a:latin typeface="Calibri"/>
                <a:cs typeface="Calibri"/>
              </a:rPr>
              <a:t> indicates data was completed in GNOSIS</a:t>
            </a:r>
            <a:endParaRPr lang="en-US" sz="1600" dirty="0">
              <a:latin typeface="Calibri"/>
              <a:cs typeface="Calibri"/>
            </a:endParaRPr>
          </a:p>
        </p:txBody>
      </p:sp>
    </p:spTree>
    <p:extLst>
      <p:ext uri="{BB962C8B-B14F-4D97-AF65-F5344CB8AC3E}">
        <p14:creationId xmlns:p14="http://schemas.microsoft.com/office/powerpoint/2010/main" val="1871274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566" y="179595"/>
            <a:ext cx="7576033" cy="782778"/>
          </a:xfrm>
        </p:spPr>
        <p:txBody>
          <a:bodyPr/>
          <a:lstStyle/>
          <a:p>
            <a:r>
              <a:rPr lang="en-US" dirty="0" smtClean="0"/>
              <a:t>Monitoring GNOSIS Engagement</a:t>
            </a:r>
            <a:br>
              <a:rPr lang="en-US" dirty="0" smtClean="0"/>
            </a:br>
            <a:r>
              <a:rPr lang="en-US" i="1" dirty="0" smtClean="0"/>
              <a:t>Learning Path Status</a:t>
            </a:r>
            <a:endParaRPr lang="en-US" dirty="0"/>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192890" y="2226920"/>
            <a:ext cx="6997371" cy="4288561"/>
          </a:xfrm>
          <a:prstGeom prst="rect">
            <a:avLst/>
          </a:prstGeom>
        </p:spPr>
      </p:pic>
      <p:grpSp>
        <p:nvGrpSpPr>
          <p:cNvPr id="8" name="Group 7"/>
          <p:cNvGrpSpPr/>
          <p:nvPr/>
        </p:nvGrpSpPr>
        <p:grpSpPr>
          <a:xfrm>
            <a:off x="0" y="1039242"/>
            <a:ext cx="9144000" cy="1243932"/>
            <a:chOff x="-3274068" y="2396126"/>
            <a:chExt cx="12418073" cy="855539"/>
          </a:xfrm>
        </p:grpSpPr>
        <p:grpSp>
          <p:nvGrpSpPr>
            <p:cNvPr id="10" name="Group 9"/>
            <p:cNvGrpSpPr/>
            <p:nvPr/>
          </p:nvGrpSpPr>
          <p:grpSpPr>
            <a:xfrm>
              <a:off x="-3274067" y="2396126"/>
              <a:ext cx="12418072" cy="855539"/>
              <a:chOff x="-3274067" y="456108"/>
              <a:chExt cx="12418072" cy="2282977"/>
            </a:xfrm>
          </p:grpSpPr>
          <p:sp>
            <p:nvSpPr>
              <p:cNvPr id="12" name="Rectangle 11"/>
              <p:cNvSpPr/>
              <p:nvPr userDrawn="1"/>
            </p:nvSpPr>
            <p:spPr>
              <a:xfrm>
                <a:off x="-3274067" y="739669"/>
                <a:ext cx="12418067" cy="19994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3274063" y="456108"/>
                <a:ext cx="12418068" cy="684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1" name="Text Placeholder 18"/>
            <p:cNvSpPr txBox="1">
              <a:spLocks/>
            </p:cNvSpPr>
            <p:nvPr/>
          </p:nvSpPr>
          <p:spPr>
            <a:xfrm>
              <a:off x="-3274068" y="2401073"/>
              <a:ext cx="12418068" cy="658522"/>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en-US" sz="1600" dirty="0"/>
            </a:p>
            <a:p>
              <a:pPr marL="0" indent="0">
                <a:buNone/>
              </a:pPr>
              <a:endParaRPr lang="en-US" sz="1600" dirty="0"/>
            </a:p>
          </p:txBody>
        </p:sp>
      </p:grpSp>
      <p:sp>
        <p:nvSpPr>
          <p:cNvPr id="3" name="TextBox 2"/>
          <p:cNvSpPr txBox="1"/>
          <p:nvPr/>
        </p:nvSpPr>
        <p:spPr>
          <a:xfrm>
            <a:off x="93578" y="1103743"/>
            <a:ext cx="8876633" cy="830997"/>
          </a:xfrm>
          <a:prstGeom prst="rect">
            <a:avLst/>
          </a:prstGeom>
        </p:spPr>
        <p:txBody>
          <a:bodyPr wrap="square" rtlCol="0">
            <a:spAutoFit/>
          </a:bodyPr>
          <a:lstStyle/>
          <a:p>
            <a:r>
              <a:rPr lang="en-US" sz="1600" dirty="0">
                <a:cs typeface="Arial" panose="020B0604020202020204" pitchFamily="34" charset="0"/>
              </a:rPr>
              <a:t>The Learning Path Status tab displays a report for all GNOSIS courses with a PPM. A course is labeled “complete” if the user completes the PPM and the client requirements for completion for the corresponding Learning Paths</a:t>
            </a:r>
            <a:r>
              <a:rPr lang="en-US" sz="1600" dirty="0" smtClean="0">
                <a:cs typeface="Arial" panose="020B0604020202020204" pitchFamily="34" charset="0"/>
              </a:rPr>
              <a:t>.</a:t>
            </a:r>
          </a:p>
        </p:txBody>
      </p:sp>
    </p:spTree>
    <p:extLst>
      <p:ext uri="{BB962C8B-B14F-4D97-AF65-F5344CB8AC3E}">
        <p14:creationId xmlns:p14="http://schemas.microsoft.com/office/powerpoint/2010/main" val="1311712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566" y="179595"/>
            <a:ext cx="7576033" cy="782778"/>
          </a:xfrm>
        </p:spPr>
        <p:txBody>
          <a:bodyPr/>
          <a:lstStyle/>
          <a:p>
            <a:r>
              <a:rPr lang="en-US" dirty="0" smtClean="0"/>
              <a:t>Monitoring GNOSIS Engagement</a:t>
            </a:r>
            <a:br>
              <a:rPr lang="en-US" dirty="0" smtClean="0"/>
            </a:br>
            <a:r>
              <a:rPr lang="en-US" i="1" dirty="0" smtClean="0"/>
              <a:t>Learning Path Status</a:t>
            </a:r>
            <a:endParaRPr lang="en-US" dirty="0"/>
          </a:p>
        </p:txBody>
      </p:sp>
      <p:pic>
        <p:nvPicPr>
          <p:cNvPr id="4" name="Content Placeholder 3"/>
          <p:cNvPicPr>
            <a:picLocks noGrp="1" noChangeAspect="1"/>
          </p:cNvPicPr>
          <p:nvPr>
            <p:ph idx="4294967295"/>
          </p:nvPr>
        </p:nvPicPr>
        <p:blipFill>
          <a:blip r:embed="rId8">
            <a:extLst>
              <a:ext uri="{28A0092B-C50C-407E-A947-70E740481C1C}">
                <a14:useLocalDpi xmlns:a14="http://schemas.microsoft.com/office/drawing/2010/main" val="0"/>
              </a:ext>
            </a:extLst>
          </a:blip>
          <a:stretch>
            <a:fillRect/>
          </a:stretch>
        </p:blipFill>
        <p:spPr>
          <a:xfrm>
            <a:off x="2997553" y="1523999"/>
            <a:ext cx="5740646" cy="4165779"/>
          </a:xfrm>
          <a:prstGeom prst="rect">
            <a:avLst/>
          </a:prstGeom>
        </p:spPr>
      </p:pic>
      <p:grpSp>
        <p:nvGrpSpPr>
          <p:cNvPr id="8" name="Group 7"/>
          <p:cNvGrpSpPr/>
          <p:nvPr/>
        </p:nvGrpSpPr>
        <p:grpSpPr>
          <a:xfrm>
            <a:off x="0" y="1090381"/>
            <a:ext cx="2736490" cy="5237613"/>
            <a:chOff x="-3274068" y="2396126"/>
            <a:chExt cx="12418073" cy="855539"/>
          </a:xfrm>
        </p:grpSpPr>
        <p:grpSp>
          <p:nvGrpSpPr>
            <p:cNvPr id="10" name="Group 9"/>
            <p:cNvGrpSpPr/>
            <p:nvPr/>
          </p:nvGrpSpPr>
          <p:grpSpPr>
            <a:xfrm>
              <a:off x="-3274067" y="2396126"/>
              <a:ext cx="12418072" cy="855539"/>
              <a:chOff x="-3274067" y="456108"/>
              <a:chExt cx="12418072" cy="2282977"/>
            </a:xfrm>
          </p:grpSpPr>
          <p:sp>
            <p:nvSpPr>
              <p:cNvPr id="12" name="Rectangle 11"/>
              <p:cNvSpPr/>
              <p:nvPr userDrawn="1"/>
            </p:nvSpPr>
            <p:spPr>
              <a:xfrm>
                <a:off x="-3274067" y="739669"/>
                <a:ext cx="12418067" cy="19994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3274063" y="456108"/>
                <a:ext cx="12418068" cy="684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1" name="Text Placeholder 18"/>
            <p:cNvSpPr txBox="1">
              <a:spLocks/>
            </p:cNvSpPr>
            <p:nvPr/>
          </p:nvSpPr>
          <p:spPr>
            <a:xfrm>
              <a:off x="-3274068" y="2401073"/>
              <a:ext cx="12418068" cy="658522"/>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en-US" sz="1600" dirty="0"/>
            </a:p>
            <a:p>
              <a:pPr marL="0" indent="0">
                <a:buNone/>
              </a:pPr>
              <a:endParaRPr lang="en-US" sz="1600" dirty="0"/>
            </a:p>
          </p:txBody>
        </p:sp>
      </p:grpSp>
      <p:sp>
        <p:nvSpPr>
          <p:cNvPr id="3" name="TextBox 2"/>
          <p:cNvSpPr txBox="1"/>
          <p:nvPr/>
        </p:nvSpPr>
        <p:spPr>
          <a:xfrm>
            <a:off x="93578" y="1240115"/>
            <a:ext cx="2511979" cy="3046988"/>
          </a:xfrm>
          <a:prstGeom prst="rect">
            <a:avLst/>
          </a:prstGeom>
        </p:spPr>
        <p:txBody>
          <a:bodyPr wrap="square" rtlCol="0">
            <a:spAutoFit/>
          </a:bodyPr>
          <a:lstStyle/>
          <a:p>
            <a:pPr marL="342900" indent="-342900">
              <a:buAutoNum type="arabicPeriod"/>
            </a:pPr>
            <a:r>
              <a:rPr lang="en-US" sz="1600" dirty="0" smtClean="0">
                <a:cs typeface="Arial" panose="020B0604020202020204" pitchFamily="34" charset="0"/>
              </a:rPr>
              <a:t>Select Reports</a:t>
            </a:r>
          </a:p>
          <a:p>
            <a:endParaRPr lang="en-US" sz="1600" dirty="0" smtClean="0">
              <a:cs typeface="Arial" panose="020B0604020202020204" pitchFamily="34" charset="0"/>
            </a:endParaRPr>
          </a:p>
          <a:p>
            <a:pPr marL="342900" indent="-342900">
              <a:buAutoNum type="arabicPeriod"/>
            </a:pPr>
            <a:r>
              <a:rPr lang="en-US" sz="1600" dirty="0" smtClean="0">
                <a:cs typeface="Arial" panose="020B0604020202020204" pitchFamily="34" charset="0"/>
              </a:rPr>
              <a:t>Select Learning Path Status</a:t>
            </a:r>
          </a:p>
          <a:p>
            <a:endParaRPr lang="en-US" sz="1600" dirty="0" smtClean="0">
              <a:cs typeface="Arial" panose="020B0604020202020204" pitchFamily="34" charset="0"/>
            </a:endParaRPr>
          </a:p>
          <a:p>
            <a:pPr marL="342900" indent="-342900">
              <a:buAutoNum type="arabicPeriod"/>
            </a:pPr>
            <a:r>
              <a:rPr lang="en-US" sz="1600" dirty="0" smtClean="0">
                <a:cs typeface="Arial" panose="020B0604020202020204" pitchFamily="34" charset="0"/>
              </a:rPr>
              <a:t>Select parameters to run the report</a:t>
            </a:r>
          </a:p>
          <a:p>
            <a:endParaRPr lang="en-US" sz="1600" dirty="0" smtClean="0">
              <a:cs typeface="Arial" panose="020B0604020202020204" pitchFamily="34" charset="0"/>
            </a:endParaRPr>
          </a:p>
          <a:p>
            <a:pPr marL="342900" indent="-342900">
              <a:buAutoNum type="arabicPeriod"/>
            </a:pPr>
            <a:r>
              <a:rPr lang="en-US" sz="1600" dirty="0" smtClean="0">
                <a:cs typeface="Arial" panose="020B0604020202020204" pitchFamily="34" charset="0"/>
              </a:rPr>
              <a:t>Select </a:t>
            </a:r>
            <a:r>
              <a:rPr lang="en-US" sz="1600" dirty="0" smtClean="0">
                <a:solidFill>
                  <a:schemeClr val="accent4">
                    <a:lumMod val="75000"/>
                  </a:schemeClr>
                </a:solidFill>
                <a:cs typeface="Arial" panose="020B0604020202020204" pitchFamily="34" charset="0"/>
              </a:rPr>
              <a:t>green</a:t>
            </a:r>
            <a:r>
              <a:rPr lang="en-US" sz="1600" dirty="0" smtClean="0">
                <a:cs typeface="Arial" panose="020B0604020202020204" pitchFamily="34" charset="0"/>
              </a:rPr>
              <a:t> </a:t>
            </a:r>
            <a:r>
              <a:rPr lang="en-US" sz="1600" i="1" dirty="0" smtClean="0">
                <a:cs typeface="Arial" panose="020B0604020202020204" pitchFamily="34" charset="0"/>
              </a:rPr>
              <a:t>Run Report</a:t>
            </a:r>
          </a:p>
          <a:p>
            <a:endParaRPr lang="en-US" sz="1600" i="1" dirty="0" smtClean="0">
              <a:cs typeface="Arial" panose="020B0604020202020204" pitchFamily="34" charset="0"/>
            </a:endParaRPr>
          </a:p>
          <a:p>
            <a:pPr marL="342900" indent="-342900">
              <a:buAutoNum type="arabicPeriod"/>
            </a:pPr>
            <a:r>
              <a:rPr lang="en-US" sz="1600" dirty="0" smtClean="0">
                <a:cs typeface="Arial" panose="020B0604020202020204" pitchFamily="34" charset="0"/>
              </a:rPr>
              <a:t>Export report to CSV to view in Microsoft Excel</a:t>
            </a:r>
          </a:p>
        </p:txBody>
      </p:sp>
      <p:sp>
        <p:nvSpPr>
          <p:cNvPr id="14" name="Oval 14"/>
          <p:cNvSpPr>
            <a:spLocks noChangeArrowheads="1"/>
          </p:cNvSpPr>
          <p:nvPr>
            <p:custDataLst>
              <p:tags r:id="rId1"/>
            </p:custDataLst>
          </p:nvPr>
        </p:nvSpPr>
        <p:spPr bwMode="gray">
          <a:xfrm>
            <a:off x="5510733" y="1918708"/>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15" name="Oval 14"/>
          <p:cNvSpPr>
            <a:spLocks noChangeArrowheads="1"/>
          </p:cNvSpPr>
          <p:nvPr>
            <p:custDataLst>
              <p:tags r:id="rId2"/>
            </p:custDataLst>
          </p:nvPr>
        </p:nvSpPr>
        <p:spPr bwMode="gray">
          <a:xfrm>
            <a:off x="4649821" y="1978371"/>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sp>
        <p:nvSpPr>
          <p:cNvPr id="16" name="Oval 14"/>
          <p:cNvSpPr>
            <a:spLocks noChangeArrowheads="1"/>
          </p:cNvSpPr>
          <p:nvPr>
            <p:custDataLst>
              <p:tags r:id="rId3"/>
            </p:custDataLst>
          </p:nvPr>
        </p:nvSpPr>
        <p:spPr bwMode="gray">
          <a:xfrm>
            <a:off x="2920445" y="2389126"/>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3</a:t>
            </a:r>
          </a:p>
        </p:txBody>
      </p:sp>
      <p:sp>
        <p:nvSpPr>
          <p:cNvPr id="17" name="Oval 14"/>
          <p:cNvSpPr>
            <a:spLocks noChangeArrowheads="1"/>
          </p:cNvSpPr>
          <p:nvPr>
            <p:custDataLst>
              <p:tags r:id="rId4"/>
            </p:custDataLst>
          </p:nvPr>
        </p:nvSpPr>
        <p:spPr bwMode="gray">
          <a:xfrm>
            <a:off x="6456311" y="2422031"/>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4</a:t>
            </a:r>
          </a:p>
        </p:txBody>
      </p:sp>
      <p:sp>
        <p:nvSpPr>
          <p:cNvPr id="18" name="Oval 14"/>
          <p:cNvSpPr>
            <a:spLocks noChangeArrowheads="1"/>
          </p:cNvSpPr>
          <p:nvPr>
            <p:custDataLst>
              <p:tags r:id="rId5"/>
            </p:custDataLst>
          </p:nvPr>
        </p:nvSpPr>
        <p:spPr bwMode="gray">
          <a:xfrm>
            <a:off x="3301043" y="2855472"/>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5</a:t>
            </a:r>
          </a:p>
        </p:txBody>
      </p:sp>
    </p:spTree>
    <p:extLst>
      <p:ext uri="{BB962C8B-B14F-4D97-AF65-F5344CB8AC3E}">
        <p14:creationId xmlns:p14="http://schemas.microsoft.com/office/powerpoint/2010/main" val="326683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flipV="1">
            <a:off x="2001520" y="2987040"/>
            <a:ext cx="2540000" cy="10160"/>
          </a:xfrm>
          <a:prstGeom prst="line">
            <a:avLst/>
          </a:prstGeom>
          <a:ln w="28575" cap="rnd">
            <a:solidFill>
              <a:schemeClr val="accent1"/>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normAutofit fontScale="90000"/>
          </a:bodyPr>
          <a:lstStyle/>
          <a:p>
            <a:r>
              <a:rPr lang="en-US" dirty="0" smtClean="0"/>
              <a:t>Monitoring GNOSIS Engagement</a:t>
            </a:r>
            <a:br>
              <a:rPr lang="en-US" dirty="0" smtClean="0"/>
            </a:br>
            <a:r>
              <a:rPr lang="en-US" i="1" dirty="0" smtClean="0"/>
              <a:t>Learning Path</a:t>
            </a:r>
            <a:endParaRPr lang="en-US" i="1" dirty="0"/>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rcRect l="-6675" r="-6675"/>
          <a:stretch>
            <a:fillRect/>
          </a:stretch>
        </p:blipFill>
        <p:spPr>
          <a:xfrm>
            <a:off x="914400" y="1646238"/>
            <a:ext cx="8229600" cy="5048250"/>
          </a:xfrm>
          <a:prstGeom prst="rect">
            <a:avLst/>
          </a:prstGeom>
        </p:spPr>
      </p:pic>
      <p:cxnSp>
        <p:nvCxnSpPr>
          <p:cNvPr id="7" name="Straight Connector 6"/>
          <p:cNvCxnSpPr/>
          <p:nvPr/>
        </p:nvCxnSpPr>
        <p:spPr>
          <a:xfrm>
            <a:off x="1981200" y="2976880"/>
            <a:ext cx="1229360" cy="0"/>
          </a:xfrm>
          <a:prstGeom prst="line">
            <a:avLst/>
          </a:prstGeom>
          <a:ln w="28575" cap="rnd">
            <a:solidFill>
              <a:schemeClr val="accent1"/>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011680" y="2976880"/>
            <a:ext cx="1808480" cy="10160"/>
          </a:xfrm>
          <a:prstGeom prst="line">
            <a:avLst/>
          </a:prstGeom>
          <a:ln w="28575" cap="rnd">
            <a:solidFill>
              <a:srgbClr val="F58026"/>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743200" y="2976880"/>
            <a:ext cx="2641600" cy="10160"/>
          </a:xfrm>
          <a:prstGeom prst="line">
            <a:avLst/>
          </a:prstGeom>
          <a:ln w="28575" cap="rnd">
            <a:solidFill>
              <a:srgbClr val="F58026"/>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85920" y="2976880"/>
            <a:ext cx="2641600" cy="10160"/>
          </a:xfrm>
          <a:prstGeom prst="line">
            <a:avLst/>
          </a:prstGeom>
          <a:ln w="28575" cap="rnd">
            <a:solidFill>
              <a:srgbClr val="F58026"/>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2561" y="2032000"/>
            <a:ext cx="1920240" cy="2800766"/>
          </a:xfrm>
          <a:prstGeom prst="rect">
            <a:avLst/>
          </a:prstGeom>
          <a:solidFill>
            <a:srgbClr val="FDE6D4"/>
          </a:solidFill>
        </p:spPr>
        <p:txBody>
          <a:bodyPr wrap="square" rtlCol="0">
            <a:spAutoFit/>
          </a:bodyPr>
          <a:lstStyle/>
          <a:p>
            <a:r>
              <a:rPr lang="en-US" sz="1600" dirty="0" smtClean="0">
                <a:latin typeface="Calibri"/>
                <a:cs typeface="Calibri"/>
              </a:rPr>
              <a:t>Monitor course progress using the drop down menus</a:t>
            </a:r>
          </a:p>
          <a:p>
            <a:endParaRPr lang="en-US" sz="1600" dirty="0" smtClean="0">
              <a:latin typeface="Calibri"/>
              <a:cs typeface="Calibri"/>
            </a:endParaRPr>
          </a:p>
          <a:p>
            <a:pPr marL="285750" indent="-285750">
              <a:buFont typeface="Arial"/>
              <a:buChar char="•"/>
            </a:pPr>
            <a:r>
              <a:rPr lang="en-US" sz="1600" dirty="0" smtClean="0">
                <a:latin typeface="Calibri"/>
                <a:cs typeface="Calibri"/>
              </a:rPr>
              <a:t>Courses</a:t>
            </a:r>
          </a:p>
          <a:p>
            <a:pPr marL="285750" indent="-285750">
              <a:buFont typeface="Arial"/>
              <a:buChar char="•"/>
            </a:pPr>
            <a:r>
              <a:rPr lang="en-US" sz="1600" dirty="0" smtClean="0">
                <a:latin typeface="Calibri"/>
                <a:cs typeface="Calibri"/>
              </a:rPr>
              <a:t>PPM States</a:t>
            </a:r>
          </a:p>
          <a:p>
            <a:pPr marL="285750" indent="-285750">
              <a:buFont typeface="Arial"/>
              <a:buChar char="•"/>
            </a:pPr>
            <a:r>
              <a:rPr lang="en-US" sz="1600" dirty="0" smtClean="0">
                <a:latin typeface="Calibri"/>
                <a:cs typeface="Calibri"/>
              </a:rPr>
              <a:t>LP States</a:t>
            </a:r>
          </a:p>
          <a:p>
            <a:pPr marL="285750" indent="-285750">
              <a:buFont typeface="Arial"/>
              <a:buChar char="•"/>
            </a:pPr>
            <a:r>
              <a:rPr lang="en-US" sz="1600" dirty="0" smtClean="0">
                <a:latin typeface="Calibri"/>
                <a:cs typeface="Calibri"/>
              </a:rPr>
              <a:t>Date PPM Completed </a:t>
            </a:r>
          </a:p>
          <a:p>
            <a:pPr marL="285750" indent="-285750">
              <a:buFont typeface="Arial"/>
              <a:buChar char="•"/>
            </a:pPr>
            <a:r>
              <a:rPr lang="en-US" sz="1600" dirty="0" smtClean="0">
                <a:latin typeface="Calibri"/>
                <a:cs typeface="Calibri"/>
              </a:rPr>
              <a:t>Date LP Completed</a:t>
            </a:r>
            <a:endParaRPr lang="en-US" sz="1600" dirty="0">
              <a:latin typeface="Calibri"/>
              <a:cs typeface="Calibri"/>
            </a:endParaRPr>
          </a:p>
        </p:txBody>
      </p:sp>
    </p:spTree>
    <p:extLst>
      <p:ext uri="{BB962C8B-B14F-4D97-AF65-F5344CB8AC3E}">
        <p14:creationId xmlns:p14="http://schemas.microsoft.com/office/powerpoint/2010/main" val="2930612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Monitoring GNOSIS Engagement</a:t>
            </a:r>
            <a:br>
              <a:rPr lang="en-US" dirty="0" smtClean="0"/>
            </a:br>
            <a:r>
              <a:rPr lang="en-US" i="1" dirty="0" smtClean="0"/>
              <a:t>Learning Path</a:t>
            </a:r>
            <a:endParaRPr lang="en-US" i="1" dirty="0"/>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831850" y="1763713"/>
            <a:ext cx="8312150" cy="5094287"/>
          </a:xfrm>
          <a:prstGeom prst="rect">
            <a:avLst/>
          </a:prstGeom>
        </p:spPr>
      </p:pic>
      <p:sp>
        <p:nvSpPr>
          <p:cNvPr id="5" name="Rectangle 4"/>
          <p:cNvSpPr/>
          <p:nvPr/>
        </p:nvSpPr>
        <p:spPr>
          <a:xfrm>
            <a:off x="2440866" y="2936240"/>
            <a:ext cx="1036320" cy="883920"/>
          </a:xfrm>
          <a:prstGeom prst="rect">
            <a:avLst/>
          </a:prstGeom>
          <a:noFill/>
          <a:ln w="38100" cmpd="sng">
            <a:solidFill>
              <a:srgbClr val="F58026"/>
            </a:solid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p>
        </p:txBody>
      </p:sp>
      <p:cxnSp>
        <p:nvCxnSpPr>
          <p:cNvPr id="6" name="Straight Connector 5"/>
          <p:cNvCxnSpPr/>
          <p:nvPr/>
        </p:nvCxnSpPr>
        <p:spPr>
          <a:xfrm flipV="1">
            <a:off x="1099746" y="3261360"/>
            <a:ext cx="1300480" cy="10160"/>
          </a:xfrm>
          <a:prstGeom prst="line">
            <a:avLst/>
          </a:prstGeom>
          <a:ln w="28575" cap="rnd">
            <a:solidFill>
              <a:srgbClr val="F58026"/>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14960" y="2834640"/>
            <a:ext cx="1723549" cy="1569660"/>
          </a:xfrm>
          <a:prstGeom prst="rect">
            <a:avLst/>
          </a:prstGeom>
          <a:solidFill>
            <a:srgbClr val="FDE6D4"/>
          </a:solidFill>
        </p:spPr>
        <p:txBody>
          <a:bodyPr wrap="none" rtlCol="0">
            <a:spAutoFit/>
          </a:bodyPr>
          <a:lstStyle/>
          <a:p>
            <a:r>
              <a:rPr lang="en-US" sz="1600" dirty="0" smtClean="0">
                <a:latin typeface="Calibri"/>
                <a:cs typeface="Calibri"/>
              </a:rPr>
              <a:t>PPM States</a:t>
            </a:r>
          </a:p>
          <a:p>
            <a:pPr marL="285750" indent="-285750">
              <a:buFont typeface="Arial"/>
              <a:buChar char="•"/>
            </a:pPr>
            <a:r>
              <a:rPr lang="en-US" sz="1600" dirty="0" smtClean="0">
                <a:latin typeface="Calibri"/>
                <a:cs typeface="Calibri"/>
              </a:rPr>
              <a:t>All States</a:t>
            </a:r>
          </a:p>
          <a:p>
            <a:pPr marL="285750" indent="-285750">
              <a:buFont typeface="Arial"/>
              <a:buChar char="•"/>
            </a:pPr>
            <a:r>
              <a:rPr lang="en-US" sz="1600" dirty="0" smtClean="0">
                <a:latin typeface="Calibri"/>
                <a:cs typeface="Calibri"/>
              </a:rPr>
              <a:t>Not Started</a:t>
            </a:r>
          </a:p>
          <a:p>
            <a:pPr marL="285750" indent="-285750">
              <a:buFont typeface="Arial"/>
              <a:buChar char="•"/>
            </a:pPr>
            <a:r>
              <a:rPr lang="en-US" sz="1600" dirty="0" smtClean="0">
                <a:latin typeface="Calibri"/>
                <a:cs typeface="Calibri"/>
              </a:rPr>
              <a:t>In Progress</a:t>
            </a:r>
          </a:p>
          <a:p>
            <a:pPr marL="285750" indent="-285750">
              <a:buFont typeface="Arial"/>
              <a:buChar char="•"/>
            </a:pPr>
            <a:r>
              <a:rPr lang="en-US" sz="1600" dirty="0" smtClean="0">
                <a:latin typeface="Calibri"/>
                <a:cs typeface="Calibri"/>
              </a:rPr>
              <a:t>Completed</a:t>
            </a:r>
          </a:p>
          <a:p>
            <a:pPr marL="285750" indent="-285750">
              <a:buFont typeface="Arial"/>
              <a:buChar char="•"/>
            </a:pPr>
            <a:r>
              <a:rPr lang="en-US" sz="1600" dirty="0" smtClean="0">
                <a:latin typeface="Calibri"/>
                <a:cs typeface="Calibri"/>
              </a:rPr>
              <a:t>Not Completed</a:t>
            </a:r>
            <a:endParaRPr lang="en-US" sz="1600" dirty="0">
              <a:latin typeface="Calibri"/>
              <a:cs typeface="Calibri"/>
            </a:endParaRPr>
          </a:p>
        </p:txBody>
      </p:sp>
    </p:spTree>
    <p:extLst>
      <p:ext uri="{BB962C8B-B14F-4D97-AF65-F5344CB8AC3E}">
        <p14:creationId xmlns:p14="http://schemas.microsoft.com/office/powerpoint/2010/main" val="4037256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Monitoring GNOSIS Engagement</a:t>
            </a:r>
            <a:br>
              <a:rPr lang="en-US" dirty="0" smtClean="0"/>
            </a:br>
            <a:r>
              <a:rPr lang="en-US" i="1" dirty="0" smtClean="0"/>
              <a:t>Learning Path</a:t>
            </a:r>
            <a:endParaRPr lang="en-US" i="1" dirty="0"/>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17233" y="1763713"/>
            <a:ext cx="8312150" cy="5094287"/>
          </a:xfrm>
          <a:prstGeom prst="rect">
            <a:avLst/>
          </a:prstGeom>
        </p:spPr>
      </p:pic>
      <p:grpSp>
        <p:nvGrpSpPr>
          <p:cNvPr id="5" name="Group 4"/>
          <p:cNvGrpSpPr/>
          <p:nvPr/>
        </p:nvGrpSpPr>
        <p:grpSpPr>
          <a:xfrm>
            <a:off x="2009116" y="2936240"/>
            <a:ext cx="2316480" cy="873760"/>
            <a:chOff x="2062480" y="2936240"/>
            <a:chExt cx="2316480" cy="873760"/>
          </a:xfrm>
        </p:grpSpPr>
        <p:sp>
          <p:nvSpPr>
            <p:cNvPr id="6" name="Rectangle 5"/>
            <p:cNvSpPr/>
            <p:nvPr/>
          </p:nvSpPr>
          <p:spPr>
            <a:xfrm>
              <a:off x="3413760" y="2936240"/>
              <a:ext cx="965200" cy="873760"/>
            </a:xfrm>
            <a:prstGeom prst="rect">
              <a:avLst/>
            </a:prstGeom>
            <a:noFill/>
            <a:ln>
              <a:solidFill>
                <a:srgbClr val="F58026"/>
              </a:solid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p>
          </p:txBody>
        </p:sp>
        <p:cxnSp>
          <p:nvCxnSpPr>
            <p:cNvPr id="7" name="Straight Connector 6"/>
            <p:cNvCxnSpPr/>
            <p:nvPr/>
          </p:nvCxnSpPr>
          <p:spPr>
            <a:xfrm flipV="1">
              <a:off x="2062480" y="3332480"/>
              <a:ext cx="1300480" cy="10160"/>
            </a:xfrm>
            <a:prstGeom prst="line">
              <a:avLst/>
            </a:prstGeom>
            <a:ln w="28575" cap="rnd">
              <a:solidFill>
                <a:srgbClr val="F58026"/>
              </a:solidFill>
              <a:prstDash val="sysDash"/>
              <a:tailEnd type="oval"/>
            </a:ln>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111760" y="2785517"/>
            <a:ext cx="1971040" cy="1754327"/>
          </a:xfrm>
          <a:prstGeom prst="rect">
            <a:avLst/>
          </a:prstGeom>
          <a:solidFill>
            <a:srgbClr val="FDE6D4"/>
          </a:solidFill>
        </p:spPr>
        <p:txBody>
          <a:bodyPr wrap="square">
            <a:spAutoFit/>
          </a:bodyPr>
          <a:lstStyle/>
          <a:p>
            <a:r>
              <a:rPr lang="en-US" dirty="0" smtClean="0">
                <a:latin typeface="Calibri"/>
                <a:cs typeface="Calibri"/>
              </a:rPr>
              <a:t>LP </a:t>
            </a:r>
            <a:r>
              <a:rPr lang="en-US" dirty="0">
                <a:latin typeface="Calibri"/>
                <a:cs typeface="Calibri"/>
              </a:rPr>
              <a:t>States</a:t>
            </a:r>
          </a:p>
          <a:p>
            <a:pPr marL="285750" indent="-285750">
              <a:buFont typeface="Arial"/>
              <a:buChar char="•"/>
            </a:pPr>
            <a:r>
              <a:rPr lang="en-US" dirty="0">
                <a:latin typeface="Calibri"/>
                <a:cs typeface="Calibri"/>
              </a:rPr>
              <a:t>All States</a:t>
            </a:r>
          </a:p>
          <a:p>
            <a:pPr marL="285750" indent="-285750">
              <a:buFont typeface="Arial"/>
              <a:buChar char="•"/>
            </a:pPr>
            <a:r>
              <a:rPr lang="en-US" dirty="0">
                <a:latin typeface="Calibri"/>
                <a:cs typeface="Calibri"/>
              </a:rPr>
              <a:t>Not Started</a:t>
            </a:r>
          </a:p>
          <a:p>
            <a:pPr marL="285750" indent="-285750">
              <a:buFont typeface="Arial"/>
              <a:buChar char="•"/>
            </a:pPr>
            <a:r>
              <a:rPr lang="en-US" dirty="0">
                <a:latin typeface="Calibri"/>
                <a:cs typeface="Calibri"/>
              </a:rPr>
              <a:t>In Progress</a:t>
            </a:r>
          </a:p>
          <a:p>
            <a:pPr marL="285750" indent="-285750">
              <a:buFont typeface="Arial"/>
              <a:buChar char="•"/>
            </a:pPr>
            <a:r>
              <a:rPr lang="en-US" dirty="0">
                <a:latin typeface="Calibri"/>
                <a:cs typeface="Calibri"/>
              </a:rPr>
              <a:t>Completed</a:t>
            </a:r>
          </a:p>
          <a:p>
            <a:pPr marL="285750" indent="-285750">
              <a:buFont typeface="Arial"/>
              <a:buChar char="•"/>
            </a:pPr>
            <a:r>
              <a:rPr lang="en-US" dirty="0">
                <a:latin typeface="Calibri"/>
                <a:cs typeface="Calibri"/>
              </a:rPr>
              <a:t>Not Completed</a:t>
            </a:r>
          </a:p>
        </p:txBody>
      </p:sp>
    </p:spTree>
    <p:extLst>
      <p:ext uri="{BB962C8B-B14F-4D97-AF65-F5344CB8AC3E}">
        <p14:creationId xmlns:p14="http://schemas.microsoft.com/office/powerpoint/2010/main" val="1294718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2" y="1919484"/>
            <a:ext cx="8772939" cy="1781000"/>
          </a:xfrm>
        </p:spPr>
        <p:txBody>
          <a:bodyPr/>
          <a:lstStyle/>
          <a:p>
            <a:r>
              <a:rPr lang="en-US" i="1" dirty="0" smtClean="0"/>
              <a:t>OUR MISSION</a:t>
            </a:r>
            <a:r>
              <a:rPr lang="en-US" dirty="0"/>
              <a:t/>
            </a:r>
            <a:br>
              <a:rPr lang="en-US" dirty="0"/>
            </a:br>
            <a:r>
              <a:rPr lang="en-US" dirty="0"/>
              <a:t/>
            </a:r>
            <a:br>
              <a:rPr lang="en-US" dirty="0"/>
            </a:br>
            <a:r>
              <a:rPr lang="en-US" i="1" dirty="0" smtClean="0"/>
              <a:t>We optimize healthcare outcomes by measuring and improving clinical decision-making.</a:t>
            </a:r>
            <a:endParaRPr lang="en-US" i="1" dirty="0"/>
          </a:p>
        </p:txBody>
      </p:sp>
    </p:spTree>
    <p:extLst>
      <p:ext uri="{BB962C8B-B14F-4D97-AF65-F5344CB8AC3E}">
        <p14:creationId xmlns:p14="http://schemas.microsoft.com/office/powerpoint/2010/main" val="163751418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Monitoring GNOSIS Engagement</a:t>
            </a:r>
            <a:br>
              <a:rPr lang="en-US" dirty="0" smtClean="0"/>
            </a:br>
            <a:r>
              <a:rPr lang="en-US" i="1" dirty="0" smtClean="0"/>
              <a:t>Learning Path</a:t>
            </a:r>
            <a:endParaRPr lang="en-US" i="1" dirty="0"/>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831850" y="1763713"/>
            <a:ext cx="8312150" cy="5094287"/>
          </a:xfrm>
          <a:prstGeom prst="rect">
            <a:avLst/>
          </a:prstGeom>
        </p:spPr>
      </p:pic>
      <p:grpSp>
        <p:nvGrpSpPr>
          <p:cNvPr id="7" name="Group 6"/>
          <p:cNvGrpSpPr/>
          <p:nvPr/>
        </p:nvGrpSpPr>
        <p:grpSpPr>
          <a:xfrm>
            <a:off x="2770090" y="2905760"/>
            <a:ext cx="2692400" cy="1818640"/>
            <a:chOff x="2844800" y="2905760"/>
            <a:chExt cx="2692400" cy="1818640"/>
          </a:xfrm>
        </p:grpSpPr>
        <p:sp>
          <p:nvSpPr>
            <p:cNvPr id="5" name="Rectangle 4"/>
            <p:cNvSpPr/>
            <p:nvPr/>
          </p:nvSpPr>
          <p:spPr>
            <a:xfrm>
              <a:off x="4206240" y="2905760"/>
              <a:ext cx="1330960" cy="1818640"/>
            </a:xfrm>
            <a:prstGeom prst="rect">
              <a:avLst/>
            </a:prstGeom>
            <a:noFill/>
            <a:ln>
              <a:solidFill>
                <a:srgbClr val="F58026"/>
              </a:solid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p>
          </p:txBody>
        </p:sp>
        <p:cxnSp>
          <p:nvCxnSpPr>
            <p:cNvPr id="6" name="Straight Connector 5"/>
            <p:cNvCxnSpPr/>
            <p:nvPr/>
          </p:nvCxnSpPr>
          <p:spPr>
            <a:xfrm flipV="1">
              <a:off x="2844800" y="3403600"/>
              <a:ext cx="1300480" cy="10160"/>
            </a:xfrm>
            <a:prstGeom prst="line">
              <a:avLst/>
            </a:prstGeom>
            <a:ln w="28575" cap="rnd">
              <a:solidFill>
                <a:srgbClr val="F58026"/>
              </a:solidFill>
              <a:prstDash val="sysDash"/>
              <a:tailEnd type="oval"/>
            </a:ln>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284480" y="3110637"/>
            <a:ext cx="2926080" cy="2862323"/>
          </a:xfrm>
          <a:prstGeom prst="rect">
            <a:avLst/>
          </a:prstGeom>
          <a:solidFill>
            <a:srgbClr val="FDE6D4"/>
          </a:solidFill>
        </p:spPr>
        <p:txBody>
          <a:bodyPr wrap="square">
            <a:spAutoFit/>
          </a:bodyPr>
          <a:lstStyle/>
          <a:p>
            <a:pPr marL="285750" indent="-285750">
              <a:buFont typeface="Arial"/>
              <a:buChar char="•"/>
            </a:pPr>
            <a:r>
              <a:rPr lang="en-US" dirty="0" smtClean="0">
                <a:latin typeface="Calibri"/>
                <a:cs typeface="Calibri"/>
              </a:rPr>
              <a:t>Clear</a:t>
            </a:r>
            <a:endParaRPr lang="en-US" dirty="0">
              <a:latin typeface="Calibri"/>
              <a:cs typeface="Calibri"/>
            </a:endParaRPr>
          </a:p>
          <a:p>
            <a:pPr marL="285750" indent="-285750">
              <a:buFont typeface="Arial"/>
              <a:buChar char="•"/>
            </a:pPr>
            <a:r>
              <a:rPr lang="en-US" dirty="0" smtClean="0">
                <a:latin typeface="Calibri"/>
                <a:cs typeface="Calibri"/>
              </a:rPr>
              <a:t>Today</a:t>
            </a:r>
            <a:endParaRPr lang="en-US" dirty="0">
              <a:latin typeface="Calibri"/>
              <a:cs typeface="Calibri"/>
            </a:endParaRPr>
          </a:p>
          <a:p>
            <a:pPr marL="285750" indent="-285750">
              <a:buFont typeface="Arial"/>
              <a:buChar char="•"/>
            </a:pPr>
            <a:r>
              <a:rPr lang="en-US" dirty="0" smtClean="0">
                <a:latin typeface="Calibri"/>
                <a:cs typeface="Calibri"/>
              </a:rPr>
              <a:t>Last 7 Days</a:t>
            </a:r>
            <a:endParaRPr lang="en-US" dirty="0">
              <a:latin typeface="Calibri"/>
              <a:cs typeface="Calibri"/>
            </a:endParaRPr>
          </a:p>
          <a:p>
            <a:pPr marL="285750" indent="-285750">
              <a:buFont typeface="Arial"/>
              <a:buChar char="•"/>
            </a:pPr>
            <a:r>
              <a:rPr lang="en-US" dirty="0" smtClean="0">
                <a:latin typeface="Calibri"/>
                <a:cs typeface="Calibri"/>
              </a:rPr>
              <a:t>Month to Date</a:t>
            </a:r>
            <a:endParaRPr lang="en-US" dirty="0">
              <a:latin typeface="Calibri"/>
              <a:cs typeface="Calibri"/>
            </a:endParaRPr>
          </a:p>
          <a:p>
            <a:pPr marL="285750" indent="-285750">
              <a:buFont typeface="Arial"/>
              <a:buChar char="•"/>
            </a:pPr>
            <a:r>
              <a:rPr lang="en-US" dirty="0" smtClean="0">
                <a:latin typeface="Calibri"/>
                <a:cs typeface="Calibri"/>
              </a:rPr>
              <a:t>Year to Date</a:t>
            </a:r>
          </a:p>
          <a:p>
            <a:pPr marL="285750" indent="-285750">
              <a:buFont typeface="Arial"/>
              <a:buChar char="•"/>
            </a:pPr>
            <a:r>
              <a:rPr lang="en-US" dirty="0" smtClean="0">
                <a:latin typeface="Calibri"/>
                <a:cs typeface="Calibri"/>
              </a:rPr>
              <a:t>The Previous Month</a:t>
            </a:r>
          </a:p>
          <a:p>
            <a:pPr marL="285750" indent="-285750">
              <a:buFont typeface="Arial"/>
              <a:buChar char="•"/>
            </a:pPr>
            <a:r>
              <a:rPr lang="en-US" dirty="0" smtClean="0">
                <a:latin typeface="Calibri"/>
                <a:cs typeface="Calibri"/>
              </a:rPr>
              <a:t>Specific Date</a:t>
            </a:r>
          </a:p>
          <a:p>
            <a:pPr marL="285750" indent="-285750">
              <a:buFont typeface="Arial"/>
              <a:buChar char="•"/>
            </a:pPr>
            <a:r>
              <a:rPr lang="en-US" dirty="0" smtClean="0">
                <a:latin typeface="Calibri"/>
                <a:cs typeface="Calibri"/>
              </a:rPr>
              <a:t>All Dates On or Before</a:t>
            </a:r>
          </a:p>
          <a:p>
            <a:pPr marL="285750" indent="-285750">
              <a:buFont typeface="Arial"/>
              <a:buChar char="•"/>
            </a:pPr>
            <a:r>
              <a:rPr lang="en-US" dirty="0" smtClean="0">
                <a:latin typeface="Calibri"/>
                <a:cs typeface="Calibri"/>
              </a:rPr>
              <a:t>All Dates on or After</a:t>
            </a:r>
          </a:p>
          <a:p>
            <a:pPr marL="285750" indent="-285750">
              <a:buFont typeface="Arial"/>
              <a:buChar char="•"/>
            </a:pPr>
            <a:r>
              <a:rPr lang="en-US" dirty="0" smtClean="0">
                <a:latin typeface="Calibri"/>
                <a:cs typeface="Calibri"/>
              </a:rPr>
              <a:t>Date Range</a:t>
            </a:r>
            <a:endParaRPr lang="en-US" dirty="0">
              <a:latin typeface="Calibri"/>
              <a:cs typeface="Calibri"/>
            </a:endParaRPr>
          </a:p>
        </p:txBody>
      </p:sp>
    </p:spTree>
    <p:extLst>
      <p:ext uri="{BB962C8B-B14F-4D97-AF65-F5344CB8AC3E}">
        <p14:creationId xmlns:p14="http://schemas.microsoft.com/office/powerpoint/2010/main" val="2510113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Monitoring GNOSIS Engagement</a:t>
            </a:r>
            <a:br>
              <a:rPr lang="en-US" dirty="0" smtClean="0"/>
            </a:br>
            <a:r>
              <a:rPr lang="en-US" i="1" dirty="0" smtClean="0"/>
              <a:t>Learning Path</a:t>
            </a:r>
            <a:endParaRPr lang="en-US" i="1" dirty="0"/>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rcRect l="-6675" r="-6675"/>
          <a:stretch>
            <a:fillRect/>
          </a:stretch>
        </p:blipFill>
        <p:spPr>
          <a:xfrm>
            <a:off x="914400" y="1656910"/>
            <a:ext cx="8229600" cy="5048250"/>
          </a:xfrm>
          <a:prstGeom prst="rect">
            <a:avLst/>
          </a:prstGeom>
        </p:spPr>
      </p:pic>
      <p:cxnSp>
        <p:nvCxnSpPr>
          <p:cNvPr id="12" name="Straight Connector 11"/>
          <p:cNvCxnSpPr/>
          <p:nvPr/>
        </p:nvCxnSpPr>
        <p:spPr>
          <a:xfrm flipV="1">
            <a:off x="2001520" y="3703133"/>
            <a:ext cx="4284813" cy="5267"/>
          </a:xfrm>
          <a:prstGeom prst="line">
            <a:avLst/>
          </a:prstGeom>
          <a:ln w="28575" cap="rnd">
            <a:solidFill>
              <a:srgbClr val="F58026"/>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281" y="3495040"/>
            <a:ext cx="1920240" cy="1323439"/>
          </a:xfrm>
          <a:prstGeom prst="rect">
            <a:avLst/>
          </a:prstGeom>
          <a:solidFill>
            <a:srgbClr val="FDE6D4"/>
          </a:solidFill>
        </p:spPr>
        <p:txBody>
          <a:bodyPr wrap="square" rtlCol="0">
            <a:spAutoFit/>
          </a:bodyPr>
          <a:lstStyle/>
          <a:p>
            <a:r>
              <a:rPr lang="en-US" sz="1600" dirty="0" smtClean="0">
                <a:latin typeface="Calibri"/>
                <a:cs typeface="Calibri"/>
              </a:rPr>
              <a:t>Indicates which number PPM. For example, it there is a 1 in this column it is the user’s first PPM.</a:t>
            </a:r>
            <a:endParaRPr lang="en-US" sz="1600" dirty="0">
              <a:latin typeface="Calibri"/>
              <a:cs typeface="Calibri"/>
            </a:endParaRPr>
          </a:p>
        </p:txBody>
      </p:sp>
      <p:sp>
        <p:nvSpPr>
          <p:cNvPr id="5" name="Rectangle 4"/>
          <p:cNvSpPr/>
          <p:nvPr/>
        </p:nvSpPr>
        <p:spPr>
          <a:xfrm>
            <a:off x="6297006" y="3425665"/>
            <a:ext cx="160095" cy="2703374"/>
          </a:xfrm>
          <a:prstGeom prst="rect">
            <a:avLst/>
          </a:prstGeom>
          <a:noFill/>
          <a:ln w="28575" cmpd="sng">
            <a:solidFill>
              <a:srgbClr val="F58026"/>
            </a:solidFill>
          </a:ln>
          <a:effectLst/>
        </p:spPr>
        <p:style>
          <a:lnRef idx="3">
            <a:schemeClr val="lt1"/>
          </a:lnRef>
          <a:fillRef idx="1">
            <a:schemeClr val="dk1"/>
          </a:fillRef>
          <a:effectRef idx="1">
            <a:schemeClr val="dk1"/>
          </a:effectRef>
          <a:fontRef idx="minor">
            <a:schemeClr val="lt1"/>
          </a:fontRef>
        </p:style>
        <p:txBody>
          <a:bodyPr rtlCol="0" anchor="ctr"/>
          <a:lstStyle/>
          <a:p>
            <a:pPr algn="ctr"/>
            <a:endParaRPr lang="en-US" sz="1100" dirty="0" smtClean="0"/>
          </a:p>
        </p:txBody>
      </p:sp>
    </p:spTree>
    <p:extLst>
      <p:ext uri="{BB962C8B-B14F-4D97-AF65-F5344CB8AC3E}">
        <p14:creationId xmlns:p14="http://schemas.microsoft.com/office/powerpoint/2010/main" val="1976249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7481696" y="2145043"/>
            <a:ext cx="1662304" cy="4712953"/>
            <a:chOff x="-5503401" y="2324184"/>
            <a:chExt cx="14647427" cy="927481"/>
          </a:xfrm>
        </p:grpSpPr>
        <p:sp>
          <p:nvSpPr>
            <p:cNvPr id="17" name="Rectangle 16"/>
            <p:cNvSpPr/>
            <p:nvPr userDrawn="1"/>
          </p:nvSpPr>
          <p:spPr>
            <a:xfrm>
              <a:off x="-3274068" y="2330484"/>
              <a:ext cx="12418068" cy="9211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8"/>
            <p:cNvSpPr txBox="1">
              <a:spLocks/>
            </p:cNvSpPr>
            <p:nvPr/>
          </p:nvSpPr>
          <p:spPr>
            <a:xfrm>
              <a:off x="-5503401" y="2324184"/>
              <a:ext cx="14647427" cy="888366"/>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US" i="1" dirty="0" smtClean="0"/>
                <a:t>EXAMPLE</a:t>
              </a:r>
            </a:p>
            <a:p>
              <a:pPr marL="0" indent="0">
                <a:buNone/>
              </a:pPr>
              <a:r>
                <a:rPr lang="en-US" i="1" dirty="0" smtClean="0"/>
                <a:t>Shoulder Dystocia is a course that can begin with a PPM. If a clinician completes the PPM and the content segments in the Learning Path, then… </a:t>
              </a:r>
            </a:p>
            <a:p>
              <a:pPr marL="0" indent="0">
                <a:buNone/>
              </a:pPr>
              <a:r>
                <a:rPr lang="en-US" i="1" dirty="0" smtClean="0"/>
                <a:t>1.Course Status will reflect the percentage of entire Shoulder Dystocia completed</a:t>
              </a:r>
            </a:p>
            <a:p>
              <a:pPr marL="0" indent="0">
                <a:buNone/>
              </a:pPr>
              <a:r>
                <a:rPr lang="en-US" i="1" dirty="0" smtClean="0"/>
                <a:t>2. Learning Path Status will reflect 100% complete</a:t>
              </a:r>
              <a:endParaRPr lang="en-US" i="1" dirty="0"/>
            </a:p>
          </p:txBody>
        </p:sp>
      </p:grpSp>
      <p:sp>
        <p:nvSpPr>
          <p:cNvPr id="2" name="Title 1"/>
          <p:cNvSpPr>
            <a:spLocks noGrp="1"/>
          </p:cNvSpPr>
          <p:nvPr>
            <p:ph type="title"/>
          </p:nvPr>
        </p:nvSpPr>
        <p:spPr/>
        <p:txBody>
          <a:bodyPr/>
          <a:lstStyle/>
          <a:p>
            <a:r>
              <a:rPr lang="en-US" dirty="0" smtClean="0"/>
              <a:t>Comparing Course Status v. Learning Path Status</a:t>
            </a:r>
            <a:endParaRPr lang="en-US" dirty="0"/>
          </a:p>
        </p:txBody>
      </p:sp>
      <p:grpSp>
        <p:nvGrpSpPr>
          <p:cNvPr id="8" name="Group 7"/>
          <p:cNvGrpSpPr/>
          <p:nvPr/>
        </p:nvGrpSpPr>
        <p:grpSpPr>
          <a:xfrm>
            <a:off x="0" y="865264"/>
            <a:ext cx="9144000" cy="1243932"/>
            <a:chOff x="-3274068" y="2396126"/>
            <a:chExt cx="12418073" cy="855539"/>
          </a:xfrm>
        </p:grpSpPr>
        <p:grpSp>
          <p:nvGrpSpPr>
            <p:cNvPr id="10" name="Group 9"/>
            <p:cNvGrpSpPr/>
            <p:nvPr/>
          </p:nvGrpSpPr>
          <p:grpSpPr>
            <a:xfrm>
              <a:off x="-3274067" y="2396126"/>
              <a:ext cx="12418072" cy="855539"/>
              <a:chOff x="-3274067" y="456108"/>
              <a:chExt cx="12418072" cy="2282977"/>
            </a:xfrm>
          </p:grpSpPr>
          <p:sp>
            <p:nvSpPr>
              <p:cNvPr id="12" name="Rectangle 11"/>
              <p:cNvSpPr/>
              <p:nvPr userDrawn="1"/>
            </p:nvSpPr>
            <p:spPr>
              <a:xfrm>
                <a:off x="-3274067" y="739669"/>
                <a:ext cx="12418067" cy="19994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3274063" y="456108"/>
                <a:ext cx="12418068" cy="6846"/>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1" name="Text Placeholder 18"/>
            <p:cNvSpPr txBox="1">
              <a:spLocks/>
            </p:cNvSpPr>
            <p:nvPr/>
          </p:nvSpPr>
          <p:spPr>
            <a:xfrm>
              <a:off x="-3274068" y="2401073"/>
              <a:ext cx="12418068" cy="658522"/>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en-US" sz="1600" dirty="0"/>
            </a:p>
            <a:p>
              <a:pPr marL="0" indent="0">
                <a:buNone/>
              </a:pPr>
              <a:endParaRPr lang="en-US" sz="1600" dirty="0"/>
            </a:p>
          </p:txBody>
        </p:sp>
      </p:grpSp>
      <p:sp>
        <p:nvSpPr>
          <p:cNvPr id="3" name="TextBox 2"/>
          <p:cNvSpPr txBox="1"/>
          <p:nvPr/>
        </p:nvSpPr>
        <p:spPr>
          <a:xfrm>
            <a:off x="93578" y="981958"/>
            <a:ext cx="8876633" cy="1077218"/>
          </a:xfrm>
          <a:prstGeom prst="rect">
            <a:avLst/>
          </a:prstGeom>
        </p:spPr>
        <p:txBody>
          <a:bodyPr wrap="square" rtlCol="0">
            <a:spAutoFit/>
          </a:bodyPr>
          <a:lstStyle/>
          <a:p>
            <a:r>
              <a:rPr lang="en-US" sz="1600" dirty="0" smtClean="0">
                <a:cs typeface="Arial" panose="020B0604020202020204" pitchFamily="34" charset="0"/>
              </a:rPr>
              <a:t>Depending on the GNOSIS report that is run a GNOSIS courses that begins with a Personal Proficiency Module will appear differently on the Course Status tab compared to the Learning Path Status tab. Since the PPM is designed to assist clinicians use their time for efficiently and concentrate on prioritize education, most relevant to them, an individual clinician will not be completing the entire course. </a:t>
            </a:r>
          </a:p>
        </p:txBody>
      </p:sp>
      <p:pic>
        <p:nvPicPr>
          <p:cNvPr id="6" name="Picture 5" descr="Screen Shot 2014-08-18 at 11.52.1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82" y="2269623"/>
            <a:ext cx="7297804" cy="1968378"/>
          </a:xfrm>
          <a:prstGeom prst="rect">
            <a:avLst/>
          </a:prstGeom>
        </p:spPr>
      </p:pic>
      <p:pic>
        <p:nvPicPr>
          <p:cNvPr id="7" name="Picture 6" descr="Screen Shot 2014-08-18 at 11.51.43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982" y="4286307"/>
            <a:ext cx="7289105" cy="2471719"/>
          </a:xfrm>
          <a:prstGeom prst="rect">
            <a:avLst/>
          </a:prstGeom>
        </p:spPr>
      </p:pic>
      <p:sp>
        <p:nvSpPr>
          <p:cNvPr id="19" name="Oval 14"/>
          <p:cNvSpPr>
            <a:spLocks noChangeArrowheads="1"/>
          </p:cNvSpPr>
          <p:nvPr>
            <p:custDataLst>
              <p:tags r:id="rId1"/>
            </p:custDataLst>
          </p:nvPr>
        </p:nvSpPr>
        <p:spPr bwMode="gray">
          <a:xfrm>
            <a:off x="4988840" y="3632392"/>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20" name="Oval 14"/>
          <p:cNvSpPr>
            <a:spLocks noChangeArrowheads="1"/>
          </p:cNvSpPr>
          <p:nvPr>
            <p:custDataLst>
              <p:tags r:id="rId2"/>
            </p:custDataLst>
          </p:nvPr>
        </p:nvSpPr>
        <p:spPr bwMode="gray">
          <a:xfrm>
            <a:off x="6371856" y="6320355"/>
            <a:ext cx="357561"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sp>
        <p:nvSpPr>
          <p:cNvPr id="9" name="Oval 8"/>
          <p:cNvSpPr/>
          <p:nvPr/>
        </p:nvSpPr>
        <p:spPr>
          <a:xfrm>
            <a:off x="2000590" y="2444393"/>
            <a:ext cx="782839" cy="400149"/>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744469" y="4467057"/>
            <a:ext cx="943575" cy="43912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V="1">
            <a:off x="7480466" y="2152252"/>
            <a:ext cx="1663534" cy="507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548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2" y="1919484"/>
            <a:ext cx="8772939" cy="451406"/>
          </a:xfrm>
        </p:spPr>
        <p:txBody>
          <a:bodyPr/>
          <a:lstStyle/>
          <a:p>
            <a:r>
              <a:rPr lang="en-US" i="1" dirty="0" smtClean="0"/>
              <a:t>ENDING YOUR GNOSIS SESSION</a:t>
            </a:r>
            <a:endParaRPr lang="en-US" i="1" dirty="0"/>
          </a:p>
        </p:txBody>
      </p:sp>
    </p:spTree>
    <p:extLst>
      <p:ext uri="{BB962C8B-B14F-4D97-AF65-F5344CB8AC3E}">
        <p14:creationId xmlns:p14="http://schemas.microsoft.com/office/powerpoint/2010/main" val="3448439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1301327"/>
            <a:ext cx="2363101" cy="4653551"/>
            <a:chOff x="5970493" y="2504245"/>
            <a:chExt cx="3173507" cy="2052631"/>
          </a:xfrm>
        </p:grpSpPr>
        <p:sp>
          <p:nvSpPr>
            <p:cNvPr id="6" name="Text Placeholder 18"/>
            <p:cNvSpPr txBox="1">
              <a:spLocks/>
            </p:cNvSpPr>
            <p:nvPr/>
          </p:nvSpPr>
          <p:spPr>
            <a:xfrm>
              <a:off x="5970495" y="2507338"/>
              <a:ext cx="3173505" cy="2049538"/>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en-US" sz="1600" dirty="0"/>
            </a:p>
          </p:txBody>
        </p:sp>
        <p:grpSp>
          <p:nvGrpSpPr>
            <p:cNvPr id="7" name="Group 6"/>
            <p:cNvGrpSpPr/>
            <p:nvPr/>
          </p:nvGrpSpPr>
          <p:grpSpPr>
            <a:xfrm>
              <a:off x="5970493" y="2504245"/>
              <a:ext cx="3173507" cy="1442759"/>
              <a:chOff x="5970493" y="744620"/>
              <a:chExt cx="3173507" cy="3849955"/>
            </a:xfrm>
          </p:grpSpPr>
          <p:sp>
            <p:nvSpPr>
              <p:cNvPr id="8" name="Rectangle 7"/>
              <p:cNvSpPr/>
              <p:nvPr userDrawn="1"/>
            </p:nvSpPr>
            <p:spPr>
              <a:xfrm>
                <a:off x="5970493" y="879719"/>
                <a:ext cx="3173506" cy="37148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GNOSIS saves the progress of your Learning Path. For your security be sure to log out after each session.</a:t>
                </a:r>
              </a:p>
              <a:p>
                <a:endParaRPr lang="en-US" dirty="0">
                  <a:solidFill>
                    <a:schemeClr val="tx1"/>
                  </a:solidFill>
                </a:endParaRPr>
              </a:p>
              <a:p>
                <a:r>
                  <a:rPr lang="en-US" dirty="0" smtClean="0">
                    <a:solidFill>
                      <a:schemeClr val="tx1"/>
                    </a:solidFill>
                  </a:rPr>
                  <a:t>1.Select your name</a:t>
                </a:r>
              </a:p>
              <a:p>
                <a:endParaRPr lang="en-US" dirty="0" smtClean="0">
                  <a:solidFill>
                    <a:schemeClr val="tx1"/>
                  </a:solidFill>
                </a:endParaRPr>
              </a:p>
              <a:p>
                <a:r>
                  <a:rPr lang="en-US" dirty="0" smtClean="0">
                    <a:solidFill>
                      <a:schemeClr val="tx1"/>
                    </a:solidFill>
                  </a:rPr>
                  <a:t>2.Select Sign Out</a:t>
                </a:r>
                <a:endParaRPr lang="en-US" dirty="0">
                  <a:solidFill>
                    <a:schemeClr val="tx1"/>
                  </a:solidFill>
                </a:endParaRPr>
              </a:p>
            </p:txBody>
          </p:sp>
          <p:cxnSp>
            <p:nvCxnSpPr>
              <p:cNvPr id="9" name="Straight Connector 8"/>
              <p:cNvCxnSpPr/>
              <p:nvPr userDrawn="1"/>
            </p:nvCxnSpPr>
            <p:spPr>
              <a:xfrm>
                <a:off x="5970494" y="744620"/>
                <a:ext cx="31735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normAutofit/>
          </a:bodyPr>
          <a:lstStyle/>
          <a:p>
            <a:r>
              <a:rPr lang="en-US" dirty="0" smtClean="0">
                <a:cs typeface="Calibri" pitchFamily="34" charset="0"/>
              </a:rPr>
              <a:t>Logging out of GNOSIS</a:t>
            </a:r>
            <a:endParaRPr lang="en-US"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6322" y="1634468"/>
            <a:ext cx="6851874" cy="4866450"/>
          </a:xfrm>
          <a:prstGeom prst="rect">
            <a:avLst/>
          </a:prstGeom>
        </p:spPr>
      </p:pic>
      <p:sp>
        <p:nvSpPr>
          <p:cNvPr id="11" name="Oval 14"/>
          <p:cNvSpPr>
            <a:spLocks noChangeArrowheads="1"/>
          </p:cNvSpPr>
          <p:nvPr>
            <p:custDataLst>
              <p:tags r:id="rId1"/>
            </p:custDataLst>
          </p:nvPr>
        </p:nvSpPr>
        <p:spPr bwMode="gray">
          <a:xfrm>
            <a:off x="7538715" y="2117160"/>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12" name="Oval 14"/>
          <p:cNvSpPr>
            <a:spLocks noChangeArrowheads="1"/>
          </p:cNvSpPr>
          <p:nvPr>
            <p:custDataLst>
              <p:tags r:id="rId2"/>
            </p:custDataLst>
          </p:nvPr>
        </p:nvSpPr>
        <p:spPr bwMode="gray">
          <a:xfrm>
            <a:off x="6685084" y="3314383"/>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spTree>
    <p:extLst>
      <p:ext uri="{BB962C8B-B14F-4D97-AF65-F5344CB8AC3E}">
        <p14:creationId xmlns:p14="http://schemas.microsoft.com/office/powerpoint/2010/main" val="2577828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2" y="1919484"/>
            <a:ext cx="8772939" cy="451406"/>
          </a:xfrm>
        </p:spPr>
        <p:txBody>
          <a:bodyPr/>
          <a:lstStyle/>
          <a:p>
            <a:r>
              <a:rPr lang="en-US" i="1" dirty="0" smtClean="0"/>
              <a:t>CUSTOMER SUPPORT &amp; ADDITIONAL FEATURES</a:t>
            </a:r>
            <a:endParaRPr lang="en-US" i="1" dirty="0"/>
          </a:p>
        </p:txBody>
      </p:sp>
    </p:spTree>
    <p:extLst>
      <p:ext uri="{BB962C8B-B14F-4D97-AF65-F5344CB8AC3E}">
        <p14:creationId xmlns:p14="http://schemas.microsoft.com/office/powerpoint/2010/main" val="25823054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8445" y="179594"/>
            <a:ext cx="8622148" cy="507831"/>
          </a:xfrm>
        </p:spPr>
        <p:txBody>
          <a:bodyPr/>
          <a:lstStyle/>
          <a:p>
            <a:r>
              <a:rPr lang="en-US" sz="3600" i="1" dirty="0" smtClean="0"/>
              <a:t>APS CUSTOMER SUPPORT</a:t>
            </a:r>
            <a:endParaRPr lang="en-US" sz="3600" i="1" dirty="0"/>
          </a:p>
        </p:txBody>
      </p:sp>
      <p:sp>
        <p:nvSpPr>
          <p:cNvPr id="2" name="Subtitle 1"/>
          <p:cNvSpPr>
            <a:spLocks noGrp="1"/>
          </p:cNvSpPr>
          <p:nvPr>
            <p:ph type="subTitle" idx="4294967295"/>
          </p:nvPr>
        </p:nvSpPr>
        <p:spPr>
          <a:xfrm>
            <a:off x="213619" y="1834966"/>
            <a:ext cx="6908584" cy="1987832"/>
          </a:xfrm>
          <a:prstGeom prst="rect">
            <a:avLst/>
          </a:prstGeom>
        </p:spPr>
        <p:txBody>
          <a:bodyPr>
            <a:noAutofit/>
          </a:bodyPr>
          <a:lstStyle/>
          <a:p>
            <a:pPr marL="0" indent="0">
              <a:buNone/>
            </a:pPr>
            <a:r>
              <a:rPr lang="en-US" sz="3200" i="1" dirty="0" smtClean="0">
                <a:solidFill>
                  <a:schemeClr val="bg1"/>
                </a:solidFill>
                <a:latin typeface="+mn-lt"/>
              </a:rPr>
              <a:t>Phone</a:t>
            </a:r>
          </a:p>
          <a:p>
            <a:pPr marL="0" indent="0">
              <a:buNone/>
            </a:pPr>
            <a:r>
              <a:rPr lang="en-US" sz="3200" i="1" dirty="0">
                <a:solidFill>
                  <a:schemeClr val="bg1"/>
                </a:solidFill>
                <a:latin typeface="+mn-lt"/>
              </a:rPr>
              <a:t>24 hours per day, 7 days per week</a:t>
            </a:r>
            <a:br>
              <a:rPr lang="en-US" sz="3200" i="1" dirty="0">
                <a:solidFill>
                  <a:schemeClr val="bg1"/>
                </a:solidFill>
                <a:latin typeface="+mn-lt"/>
              </a:rPr>
            </a:br>
            <a:r>
              <a:rPr lang="en-US" sz="3200" i="1" dirty="0">
                <a:solidFill>
                  <a:schemeClr val="bg1"/>
                </a:solidFill>
                <a:latin typeface="+mn-lt"/>
              </a:rPr>
              <a:t>p. 877-277-4500</a:t>
            </a:r>
          </a:p>
        </p:txBody>
      </p:sp>
      <p:sp>
        <p:nvSpPr>
          <p:cNvPr id="5" name="Rectangle 4"/>
          <p:cNvSpPr/>
          <p:nvPr/>
        </p:nvSpPr>
        <p:spPr>
          <a:xfrm>
            <a:off x="144358" y="4175191"/>
            <a:ext cx="6093796" cy="1569660"/>
          </a:xfrm>
          <a:prstGeom prst="rect">
            <a:avLst/>
          </a:prstGeom>
        </p:spPr>
        <p:txBody>
          <a:bodyPr wrap="square">
            <a:spAutoFit/>
          </a:bodyPr>
          <a:lstStyle/>
          <a:p>
            <a:r>
              <a:rPr lang="en-US" sz="3200" i="1" dirty="0" smtClean="0">
                <a:solidFill>
                  <a:schemeClr val="bg1"/>
                </a:solidFill>
              </a:rPr>
              <a:t>Email </a:t>
            </a:r>
          </a:p>
          <a:p>
            <a:r>
              <a:rPr lang="en-US" sz="3200" i="1" dirty="0" smtClean="0">
                <a:solidFill>
                  <a:schemeClr val="bg1"/>
                </a:solidFill>
              </a:rPr>
              <a:t>Monday</a:t>
            </a:r>
            <a:r>
              <a:rPr lang="en-US" sz="3200" i="1" dirty="0">
                <a:solidFill>
                  <a:schemeClr val="bg1"/>
                </a:solidFill>
              </a:rPr>
              <a:t>-Friday 8 AM – 5PM EST</a:t>
            </a:r>
          </a:p>
          <a:p>
            <a:r>
              <a:rPr lang="en-US" sz="3200" i="1" dirty="0">
                <a:solidFill>
                  <a:schemeClr val="bg1"/>
                </a:solidFill>
              </a:rPr>
              <a:t>e. support@aps-web.com</a:t>
            </a:r>
          </a:p>
        </p:txBody>
      </p:sp>
    </p:spTree>
    <p:extLst>
      <p:ext uri="{BB962C8B-B14F-4D97-AF65-F5344CB8AC3E}">
        <p14:creationId xmlns:p14="http://schemas.microsoft.com/office/powerpoint/2010/main" val="3184844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672414"/>
            <a:ext cx="2363103" cy="5603450"/>
            <a:chOff x="5970491" y="2459754"/>
            <a:chExt cx="3173509" cy="2097122"/>
          </a:xfrm>
        </p:grpSpPr>
        <p:sp>
          <p:nvSpPr>
            <p:cNvPr id="6" name="Text Placeholder 18"/>
            <p:cNvSpPr txBox="1">
              <a:spLocks/>
            </p:cNvSpPr>
            <p:nvPr/>
          </p:nvSpPr>
          <p:spPr>
            <a:xfrm>
              <a:off x="5970495" y="2507338"/>
              <a:ext cx="3173505" cy="2049538"/>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en-US" sz="1600" dirty="0"/>
            </a:p>
          </p:txBody>
        </p:sp>
        <p:grpSp>
          <p:nvGrpSpPr>
            <p:cNvPr id="7" name="Group 6"/>
            <p:cNvGrpSpPr/>
            <p:nvPr/>
          </p:nvGrpSpPr>
          <p:grpSpPr>
            <a:xfrm>
              <a:off x="5970491" y="2459754"/>
              <a:ext cx="3173508" cy="2041645"/>
              <a:chOff x="5970491" y="625897"/>
              <a:chExt cx="3173508" cy="5448063"/>
            </a:xfrm>
          </p:grpSpPr>
          <p:sp>
            <p:nvSpPr>
              <p:cNvPr id="8" name="Rectangle 7"/>
              <p:cNvSpPr/>
              <p:nvPr userDrawn="1"/>
            </p:nvSpPr>
            <p:spPr>
              <a:xfrm>
                <a:off x="5970492" y="625897"/>
                <a:ext cx="3173507" cy="54480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GNOSIS Profile includes adjustable settings for primary role, degree information, email, and password changes. Apply changes by selecting the blue update </a:t>
                </a:r>
                <a:r>
                  <a:rPr lang="en-US" i="1" dirty="0" smtClean="0">
                    <a:solidFill>
                      <a:schemeClr val="tx1"/>
                    </a:solidFill>
                  </a:rPr>
                  <a:t>user account </a:t>
                </a:r>
                <a:r>
                  <a:rPr lang="en-US" dirty="0" smtClean="0">
                    <a:solidFill>
                      <a:schemeClr val="tx1"/>
                    </a:solidFill>
                  </a:rPr>
                  <a:t>or </a:t>
                </a:r>
                <a:r>
                  <a:rPr lang="en-US" i="1" dirty="0" smtClean="0">
                    <a:solidFill>
                      <a:schemeClr val="tx1"/>
                    </a:solidFill>
                  </a:rPr>
                  <a:t>update registration</a:t>
                </a:r>
              </a:p>
              <a:p>
                <a:endParaRPr lang="en-US" dirty="0">
                  <a:solidFill>
                    <a:schemeClr val="tx1"/>
                  </a:solidFill>
                </a:endParaRPr>
              </a:p>
              <a:p>
                <a:r>
                  <a:rPr lang="en-US" dirty="0" smtClean="0">
                    <a:solidFill>
                      <a:schemeClr val="tx1"/>
                    </a:solidFill>
                  </a:rPr>
                  <a:t>1.Select your name</a:t>
                </a:r>
              </a:p>
              <a:p>
                <a:endParaRPr lang="en-US" dirty="0" smtClean="0">
                  <a:solidFill>
                    <a:schemeClr val="tx1"/>
                  </a:solidFill>
                </a:endParaRPr>
              </a:p>
              <a:p>
                <a:r>
                  <a:rPr lang="en-US" dirty="0" smtClean="0">
                    <a:solidFill>
                      <a:schemeClr val="tx1"/>
                    </a:solidFill>
                  </a:rPr>
                  <a:t>2.Select Profile</a:t>
                </a:r>
              </a:p>
              <a:p>
                <a:endParaRPr lang="en-US" dirty="0">
                  <a:solidFill>
                    <a:schemeClr val="tx1"/>
                  </a:solidFill>
                </a:endParaRPr>
              </a:p>
              <a:p>
                <a:r>
                  <a:rPr lang="en-US" dirty="0" smtClean="0">
                    <a:solidFill>
                      <a:schemeClr val="tx1"/>
                    </a:solidFill>
                  </a:rPr>
                  <a:t>3.Update Email or Password</a:t>
                </a:r>
              </a:p>
              <a:p>
                <a:endParaRPr lang="en-US" dirty="0">
                  <a:solidFill>
                    <a:schemeClr val="tx1"/>
                  </a:solidFill>
                </a:endParaRPr>
              </a:p>
              <a:p>
                <a:r>
                  <a:rPr lang="en-US" dirty="0" smtClean="0">
                    <a:solidFill>
                      <a:schemeClr val="tx1"/>
                    </a:solidFill>
                  </a:rPr>
                  <a:t>4.Update registration information</a:t>
                </a:r>
                <a:endParaRPr lang="en-US" dirty="0">
                  <a:solidFill>
                    <a:schemeClr val="tx1"/>
                  </a:solidFill>
                </a:endParaRPr>
              </a:p>
            </p:txBody>
          </p:sp>
          <p:cxnSp>
            <p:nvCxnSpPr>
              <p:cNvPr id="9" name="Straight Connector 8"/>
              <p:cNvCxnSpPr/>
              <p:nvPr userDrawn="1"/>
            </p:nvCxnSpPr>
            <p:spPr>
              <a:xfrm>
                <a:off x="5970491" y="625897"/>
                <a:ext cx="317350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normAutofit/>
          </a:bodyPr>
          <a:lstStyle/>
          <a:p>
            <a:r>
              <a:rPr lang="en-US" dirty="0" smtClean="0">
                <a:cs typeface="Calibri" pitchFamily="34" charset="0"/>
              </a:rPr>
              <a:t>GNOSIS Profile</a:t>
            </a:r>
            <a:endParaRPr lang="en-US" dirty="0"/>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66711" y="1111479"/>
            <a:ext cx="4893235" cy="3475353"/>
          </a:xfrm>
          <a:prstGeom prst="rect">
            <a:avLst/>
          </a:prstGeom>
        </p:spPr>
      </p:pic>
      <p:sp>
        <p:nvSpPr>
          <p:cNvPr id="11" name="Oval 14"/>
          <p:cNvSpPr>
            <a:spLocks noChangeArrowheads="1"/>
          </p:cNvSpPr>
          <p:nvPr>
            <p:custDataLst>
              <p:tags r:id="rId1"/>
            </p:custDataLst>
          </p:nvPr>
        </p:nvSpPr>
        <p:spPr bwMode="gray">
          <a:xfrm>
            <a:off x="5957387" y="1270417"/>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12" name="Oval 14"/>
          <p:cNvSpPr>
            <a:spLocks noChangeArrowheads="1"/>
          </p:cNvSpPr>
          <p:nvPr>
            <p:custDataLst>
              <p:tags r:id="rId2"/>
            </p:custDataLst>
          </p:nvPr>
        </p:nvSpPr>
        <p:spPr bwMode="gray">
          <a:xfrm>
            <a:off x="5215818" y="1595992"/>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pic>
        <p:nvPicPr>
          <p:cNvPr id="4" name="Picture 3" descr="Screen Shot 2014-08-18 at 3.27.46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99178" y="2477866"/>
            <a:ext cx="6144822" cy="3922519"/>
          </a:xfrm>
          <a:prstGeom prst="rect">
            <a:avLst/>
          </a:prstGeom>
        </p:spPr>
      </p:pic>
      <p:sp>
        <p:nvSpPr>
          <p:cNvPr id="13" name="Oval 14"/>
          <p:cNvSpPr>
            <a:spLocks noChangeArrowheads="1"/>
          </p:cNvSpPr>
          <p:nvPr>
            <p:custDataLst>
              <p:tags r:id="rId3"/>
            </p:custDataLst>
          </p:nvPr>
        </p:nvSpPr>
        <p:spPr bwMode="gray">
          <a:xfrm>
            <a:off x="3861598" y="3628661"/>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3</a:t>
            </a:r>
          </a:p>
        </p:txBody>
      </p:sp>
      <p:sp>
        <p:nvSpPr>
          <p:cNvPr id="14" name="Oval 14"/>
          <p:cNvSpPr>
            <a:spLocks noChangeArrowheads="1"/>
          </p:cNvSpPr>
          <p:nvPr>
            <p:custDataLst>
              <p:tags r:id="rId4"/>
            </p:custDataLst>
          </p:nvPr>
        </p:nvSpPr>
        <p:spPr bwMode="gray">
          <a:xfrm>
            <a:off x="5629698" y="5434217"/>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4</a:t>
            </a:r>
          </a:p>
        </p:txBody>
      </p:sp>
    </p:spTree>
    <p:extLst>
      <p:ext uri="{BB962C8B-B14F-4D97-AF65-F5344CB8AC3E}">
        <p14:creationId xmlns:p14="http://schemas.microsoft.com/office/powerpoint/2010/main" val="1945735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672414"/>
            <a:ext cx="2363103" cy="5603450"/>
            <a:chOff x="5970491" y="2459754"/>
            <a:chExt cx="3173509" cy="2097122"/>
          </a:xfrm>
        </p:grpSpPr>
        <p:sp>
          <p:nvSpPr>
            <p:cNvPr id="6" name="Text Placeholder 18"/>
            <p:cNvSpPr txBox="1">
              <a:spLocks/>
            </p:cNvSpPr>
            <p:nvPr/>
          </p:nvSpPr>
          <p:spPr>
            <a:xfrm>
              <a:off x="5970495" y="2507338"/>
              <a:ext cx="3173505" cy="2049538"/>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1400" b="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b="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endParaRPr lang="en-US" sz="1600" dirty="0"/>
            </a:p>
          </p:txBody>
        </p:sp>
        <p:grpSp>
          <p:nvGrpSpPr>
            <p:cNvPr id="7" name="Group 6"/>
            <p:cNvGrpSpPr/>
            <p:nvPr/>
          </p:nvGrpSpPr>
          <p:grpSpPr>
            <a:xfrm>
              <a:off x="5970491" y="2459754"/>
              <a:ext cx="3173508" cy="2041645"/>
              <a:chOff x="5970491" y="625897"/>
              <a:chExt cx="3173508" cy="5448063"/>
            </a:xfrm>
          </p:grpSpPr>
          <p:sp>
            <p:nvSpPr>
              <p:cNvPr id="8" name="Rectangle 7"/>
              <p:cNvSpPr/>
              <p:nvPr userDrawn="1"/>
            </p:nvSpPr>
            <p:spPr>
              <a:xfrm>
                <a:off x="5970492" y="625897"/>
                <a:ext cx="3173507" cy="54480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GNOSIS allows each user to contact APS regarding our products and content</a:t>
                </a:r>
                <a:endParaRPr lang="en-US" i="1" dirty="0" smtClean="0">
                  <a:solidFill>
                    <a:schemeClr val="tx1"/>
                  </a:solidFill>
                </a:endParaRPr>
              </a:p>
              <a:p>
                <a:endParaRPr lang="en-US" dirty="0">
                  <a:solidFill>
                    <a:schemeClr val="tx1"/>
                  </a:solidFill>
                </a:endParaRPr>
              </a:p>
              <a:p>
                <a:r>
                  <a:rPr lang="en-US" dirty="0" smtClean="0">
                    <a:solidFill>
                      <a:schemeClr val="tx1"/>
                    </a:solidFill>
                  </a:rPr>
                  <a:t>1.Select your name</a:t>
                </a:r>
              </a:p>
              <a:p>
                <a:endParaRPr lang="en-US" dirty="0" smtClean="0">
                  <a:solidFill>
                    <a:schemeClr val="tx1"/>
                  </a:solidFill>
                </a:endParaRPr>
              </a:p>
              <a:p>
                <a:r>
                  <a:rPr lang="en-US" dirty="0" smtClean="0">
                    <a:solidFill>
                      <a:schemeClr val="tx1"/>
                    </a:solidFill>
                  </a:rPr>
                  <a:t>2.Select </a:t>
                </a:r>
                <a:r>
                  <a:rPr lang="en-US" i="1" dirty="0" smtClean="0">
                    <a:solidFill>
                      <a:schemeClr val="tx1"/>
                    </a:solidFill>
                  </a:rPr>
                  <a:t>Contact Us</a:t>
                </a:r>
              </a:p>
              <a:p>
                <a:endParaRPr lang="en-US" dirty="0">
                  <a:solidFill>
                    <a:schemeClr val="tx1"/>
                  </a:solidFill>
                </a:endParaRPr>
              </a:p>
              <a:p>
                <a:r>
                  <a:rPr lang="en-US" dirty="0" smtClean="0">
                    <a:solidFill>
                      <a:schemeClr val="tx1"/>
                    </a:solidFill>
                  </a:rPr>
                  <a:t>3.Compose a message to our team</a:t>
                </a:r>
              </a:p>
              <a:p>
                <a:endParaRPr lang="en-US" dirty="0">
                  <a:solidFill>
                    <a:schemeClr val="tx1"/>
                  </a:solidFill>
                </a:endParaRPr>
              </a:p>
              <a:p>
                <a:r>
                  <a:rPr lang="en-US" dirty="0" smtClean="0">
                    <a:solidFill>
                      <a:schemeClr val="tx1"/>
                    </a:solidFill>
                  </a:rPr>
                  <a:t>4.Select </a:t>
                </a:r>
                <a:r>
                  <a:rPr lang="en-US" i="1" dirty="0" smtClean="0">
                    <a:solidFill>
                      <a:schemeClr val="tx1"/>
                    </a:solidFill>
                  </a:rPr>
                  <a:t>Send Message</a:t>
                </a:r>
                <a:endParaRPr lang="en-US" i="1" dirty="0">
                  <a:solidFill>
                    <a:schemeClr val="tx1"/>
                  </a:solidFill>
                </a:endParaRPr>
              </a:p>
            </p:txBody>
          </p:sp>
          <p:cxnSp>
            <p:nvCxnSpPr>
              <p:cNvPr id="9" name="Straight Connector 8"/>
              <p:cNvCxnSpPr/>
              <p:nvPr userDrawn="1"/>
            </p:nvCxnSpPr>
            <p:spPr>
              <a:xfrm>
                <a:off x="5970491" y="625897"/>
                <a:ext cx="317350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normAutofit/>
          </a:bodyPr>
          <a:lstStyle/>
          <a:p>
            <a:r>
              <a:rPr lang="en-US" dirty="0" smtClean="0">
                <a:cs typeface="Calibri" pitchFamily="34" charset="0"/>
              </a:rPr>
              <a:t>Contact Us</a:t>
            </a:r>
            <a:endParaRPr lang="en-US" dirty="0"/>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66711" y="1316468"/>
            <a:ext cx="4893235" cy="3065374"/>
          </a:xfrm>
          <a:prstGeom prst="rect">
            <a:avLst/>
          </a:prstGeom>
        </p:spPr>
      </p:pic>
      <p:sp>
        <p:nvSpPr>
          <p:cNvPr id="11" name="Oval 14"/>
          <p:cNvSpPr>
            <a:spLocks noChangeArrowheads="1"/>
          </p:cNvSpPr>
          <p:nvPr>
            <p:custDataLst>
              <p:tags r:id="rId1"/>
            </p:custDataLst>
          </p:nvPr>
        </p:nvSpPr>
        <p:spPr bwMode="gray">
          <a:xfrm>
            <a:off x="5957387" y="1270417"/>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12" name="Oval 14"/>
          <p:cNvSpPr>
            <a:spLocks noChangeArrowheads="1"/>
          </p:cNvSpPr>
          <p:nvPr>
            <p:custDataLst>
              <p:tags r:id="rId2"/>
            </p:custDataLst>
          </p:nvPr>
        </p:nvSpPr>
        <p:spPr bwMode="gray">
          <a:xfrm>
            <a:off x="5078853" y="2094076"/>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2</a:t>
            </a:r>
          </a:p>
        </p:txBody>
      </p:sp>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99178" y="2514409"/>
            <a:ext cx="6144822" cy="3849433"/>
          </a:xfrm>
          <a:prstGeom prst="rect">
            <a:avLst/>
          </a:prstGeom>
        </p:spPr>
      </p:pic>
      <p:sp>
        <p:nvSpPr>
          <p:cNvPr id="13" name="Oval 14"/>
          <p:cNvSpPr>
            <a:spLocks noChangeArrowheads="1"/>
          </p:cNvSpPr>
          <p:nvPr>
            <p:custDataLst>
              <p:tags r:id="rId3"/>
            </p:custDataLst>
          </p:nvPr>
        </p:nvSpPr>
        <p:spPr bwMode="gray">
          <a:xfrm>
            <a:off x="4795453" y="4014676"/>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3</a:t>
            </a:r>
          </a:p>
        </p:txBody>
      </p:sp>
      <p:sp>
        <p:nvSpPr>
          <p:cNvPr id="14" name="Oval 14"/>
          <p:cNvSpPr>
            <a:spLocks noChangeArrowheads="1"/>
          </p:cNvSpPr>
          <p:nvPr>
            <p:custDataLst>
              <p:tags r:id="rId4"/>
            </p:custDataLst>
          </p:nvPr>
        </p:nvSpPr>
        <p:spPr bwMode="gray">
          <a:xfrm>
            <a:off x="5069385" y="5073106"/>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4</a:t>
            </a:r>
          </a:p>
        </p:txBody>
      </p:sp>
    </p:spTree>
    <p:extLst>
      <p:ext uri="{BB962C8B-B14F-4D97-AF65-F5344CB8AC3E}">
        <p14:creationId xmlns:p14="http://schemas.microsoft.com/office/powerpoint/2010/main" val="807739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5566" y="179594"/>
            <a:ext cx="8875027" cy="394980"/>
          </a:xfrm>
        </p:spPr>
        <p:txBody>
          <a:bodyPr/>
          <a:lstStyle/>
          <a:p>
            <a:r>
              <a:rPr lang="en-US" dirty="0" smtClean="0"/>
              <a:t>THANK YOU</a:t>
            </a:r>
            <a:endParaRPr lang="en-US" dirty="0"/>
          </a:p>
        </p:txBody>
      </p:sp>
    </p:spTree>
    <p:extLst>
      <p:ext uri="{BB962C8B-B14F-4D97-AF65-F5344CB8AC3E}">
        <p14:creationId xmlns:p14="http://schemas.microsoft.com/office/powerpoint/2010/main" val="3486445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1404" b="100000" l="3175" r="99603"/>
                    </a14:imgEffect>
                  </a14:imgLayer>
                </a14:imgProps>
              </a:ext>
            </a:extLst>
          </a:blip>
          <a:stretch>
            <a:fillRect/>
          </a:stretch>
        </p:blipFill>
        <p:spPr>
          <a:xfrm>
            <a:off x="4931796" y="1284277"/>
            <a:ext cx="3200400" cy="3619500"/>
          </a:xfrm>
          <a:prstGeom prst="rect">
            <a:avLst/>
          </a:prstGeom>
        </p:spPr>
      </p:pic>
      <p:sp>
        <p:nvSpPr>
          <p:cNvPr id="2" name="Title 1"/>
          <p:cNvSpPr>
            <a:spLocks noGrp="1"/>
          </p:cNvSpPr>
          <p:nvPr>
            <p:ph type="title"/>
          </p:nvPr>
        </p:nvSpPr>
        <p:spPr/>
        <p:txBody>
          <a:bodyPr>
            <a:noAutofit/>
          </a:bodyPr>
          <a:lstStyle/>
          <a:p>
            <a:r>
              <a:rPr lang="en-US" sz="2400" dirty="0">
                <a:cs typeface="Calibri" pitchFamily="34" charset="0"/>
              </a:rPr>
              <a:t>Introducing GNOSIS</a:t>
            </a:r>
            <a:br>
              <a:rPr lang="en-US" sz="2400" dirty="0">
                <a:cs typeface="Calibri" pitchFamily="34" charset="0"/>
              </a:rPr>
            </a:br>
            <a:r>
              <a:rPr lang="en-US" sz="2400" i="1" dirty="0">
                <a:cs typeface="Calibri" pitchFamily="34" charset="0"/>
              </a:rPr>
              <a:t>A New Approach to Patient Safety and Practitioner Excellence </a:t>
            </a:r>
            <a:r>
              <a:rPr lang="en-US" sz="2400" i="1" dirty="0" smtClean="0">
                <a:cs typeface="Calibri" pitchFamily="34" charset="0"/>
              </a:rPr>
              <a:t/>
            </a:r>
            <a:br>
              <a:rPr lang="en-US" sz="2400" i="1" dirty="0" smtClean="0">
                <a:cs typeface="Calibri" pitchFamily="34" charset="0"/>
              </a:rPr>
            </a:br>
            <a:endParaRPr lang="en-US" sz="2400" i="1" dirty="0">
              <a:cs typeface="Calibri" pitchFamily="34" charset="0"/>
            </a:endParaRPr>
          </a:p>
        </p:txBody>
      </p:sp>
      <p:sp>
        <p:nvSpPr>
          <p:cNvPr id="4" name="Slide Number Placeholder 3"/>
          <p:cNvSpPr>
            <a:spLocks noGrp="1"/>
          </p:cNvSpPr>
          <p:nvPr>
            <p:ph type="sldNum" sz="quarter" idx="4294967295"/>
          </p:nvPr>
        </p:nvSpPr>
        <p:spPr>
          <a:xfrm>
            <a:off x="0" y="6492875"/>
            <a:ext cx="457200" cy="365125"/>
          </a:xfrm>
          <a:prstGeom prst="rect">
            <a:avLst/>
          </a:prstGeom>
        </p:spPr>
        <p:txBody>
          <a:bodyPr/>
          <a:lstStyle/>
          <a:p>
            <a:pPr>
              <a:defRPr/>
            </a:pPr>
            <a:fld id="{E35B7631-43C6-4052-B0C9-C9164D118A81}" type="slidenum">
              <a:rPr lang="en-US" sz="1200" smtClean="0">
                <a:solidFill>
                  <a:srgbClr val="4F5965"/>
                </a:solidFill>
              </a:rPr>
              <a:pPr>
                <a:defRPr/>
              </a:pPr>
              <a:t>7</a:t>
            </a:fld>
            <a:endParaRPr lang="en-US" sz="1200" dirty="0">
              <a:solidFill>
                <a:srgbClr val="4F5965"/>
              </a:solidFill>
            </a:endParaRPr>
          </a:p>
        </p:txBody>
      </p:sp>
      <p:sp>
        <p:nvSpPr>
          <p:cNvPr id="10" name="Content Placeholder 2"/>
          <p:cNvSpPr txBox="1">
            <a:spLocks/>
          </p:cNvSpPr>
          <p:nvPr/>
        </p:nvSpPr>
        <p:spPr>
          <a:xfrm>
            <a:off x="140070" y="1359952"/>
            <a:ext cx="4318000" cy="40643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100" kern="1200">
                <a:solidFill>
                  <a:srgbClr val="333333"/>
                </a:solidFill>
                <a:latin typeface="Franklin Gothic Medium" pitchFamily="34" charset="0"/>
                <a:ea typeface="+mn-ea"/>
                <a:cs typeface="+mn-cs"/>
              </a:defRPr>
            </a:lvl1pPr>
            <a:lvl2pPr marL="742950" indent="-285750" algn="l" defTabSz="914400" rtl="0" eaLnBrk="1" latinLnBrk="0" hangingPunct="1">
              <a:spcBef>
                <a:spcPct val="20000"/>
              </a:spcBef>
              <a:buFont typeface="Arial" pitchFamily="34" charset="0"/>
              <a:buChar char="–"/>
              <a:defRPr sz="2100" kern="1200">
                <a:solidFill>
                  <a:srgbClr val="333333"/>
                </a:solidFill>
                <a:latin typeface="Franklin Gothic Medium"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rgbClr val="333333"/>
                </a:solidFill>
                <a:latin typeface="Franklin Gothic Medium" pitchFamily="34"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rgbClr val="333333"/>
                </a:solidFill>
                <a:latin typeface="Franklin Gothic Medium" pitchFamily="34"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333333"/>
                </a:solidFill>
                <a:latin typeface="Franklin Gothic Medium"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solidFill>
                  <a:srgbClr val="000000"/>
                </a:solidFill>
                <a:latin typeface="Calibri"/>
                <a:cs typeface="Calibri"/>
              </a:rPr>
              <a:t>GNOSIS</a:t>
            </a:r>
            <a:r>
              <a:rPr lang="en-US" sz="1800" baseline="30000" dirty="0" smtClean="0">
                <a:latin typeface="Calibri"/>
                <a:cs typeface="Calibri"/>
              </a:rPr>
              <a:t>TM</a:t>
            </a:r>
            <a:r>
              <a:rPr lang="en-US" sz="1800" dirty="0" smtClean="0">
                <a:solidFill>
                  <a:srgbClr val="000000"/>
                </a:solidFill>
                <a:latin typeface="Calibri"/>
                <a:cs typeface="Calibri"/>
              </a:rPr>
              <a:t> is a groundbreaking tool that </a:t>
            </a:r>
            <a:br>
              <a:rPr lang="en-US" sz="1800" dirty="0" smtClean="0">
                <a:solidFill>
                  <a:srgbClr val="000000"/>
                </a:solidFill>
                <a:latin typeface="Calibri"/>
                <a:cs typeface="Calibri"/>
              </a:rPr>
            </a:br>
            <a:r>
              <a:rPr lang="en-US" sz="1800" dirty="0" smtClean="0">
                <a:solidFill>
                  <a:srgbClr val="000000"/>
                </a:solidFill>
                <a:latin typeface="Calibri"/>
                <a:cs typeface="Calibri"/>
              </a:rPr>
              <a:t>delivers highly </a:t>
            </a:r>
            <a:r>
              <a:rPr lang="en-US" sz="1800" dirty="0" smtClean="0">
                <a:latin typeface="Calibri"/>
                <a:cs typeface="Calibri"/>
              </a:rPr>
              <a:t>customized clinical </a:t>
            </a:r>
            <a:r>
              <a:rPr lang="en-US" sz="1800" dirty="0">
                <a:latin typeface="Calibri"/>
                <a:cs typeface="Calibri"/>
              </a:rPr>
              <a:t>education 3</a:t>
            </a:r>
            <a:r>
              <a:rPr lang="en-US" sz="1800" dirty="0" smtClean="0">
                <a:latin typeface="Calibri"/>
                <a:cs typeface="Calibri"/>
              </a:rPr>
              <a:t>-8 </a:t>
            </a:r>
            <a:r>
              <a:rPr lang="en-US" sz="1800" dirty="0">
                <a:latin typeface="Calibri"/>
                <a:cs typeface="Calibri"/>
              </a:rPr>
              <a:t>minutes at a </a:t>
            </a:r>
            <a:r>
              <a:rPr lang="en-US" sz="1800" dirty="0" smtClean="0">
                <a:latin typeface="Calibri"/>
                <a:cs typeface="Calibri"/>
              </a:rPr>
              <a:t>time</a:t>
            </a:r>
            <a:br>
              <a:rPr lang="en-US" sz="1800" dirty="0" smtClean="0">
                <a:latin typeface="Calibri"/>
                <a:cs typeface="Calibri"/>
              </a:rPr>
            </a:br>
            <a:endParaRPr lang="en-US" sz="1800" dirty="0" smtClean="0">
              <a:latin typeface="Calibri"/>
              <a:cs typeface="Calibri"/>
            </a:endParaRPr>
          </a:p>
          <a:p>
            <a:r>
              <a:rPr lang="en-US" sz="1800" dirty="0" smtClean="0">
                <a:latin typeface="Calibri"/>
                <a:cs typeface="Calibri"/>
              </a:rPr>
              <a:t>GNOSIS is a personal </a:t>
            </a:r>
            <a:r>
              <a:rPr lang="en-US" sz="1800" dirty="0">
                <a:latin typeface="Calibri"/>
                <a:cs typeface="Calibri"/>
              </a:rPr>
              <a:t>coach that </a:t>
            </a:r>
            <a:r>
              <a:rPr lang="en-US" sz="1800" dirty="0" smtClean="0">
                <a:latin typeface="Calibri"/>
                <a:cs typeface="Calibri"/>
              </a:rPr>
              <a:t/>
            </a:r>
            <a:br>
              <a:rPr lang="en-US" sz="1800" dirty="0" smtClean="0">
                <a:latin typeface="Calibri"/>
                <a:cs typeface="Calibri"/>
              </a:rPr>
            </a:br>
            <a:r>
              <a:rPr lang="en-US" sz="1800" dirty="0" smtClean="0">
                <a:latin typeface="Calibri"/>
                <a:cs typeface="Calibri"/>
              </a:rPr>
              <a:t>will </a:t>
            </a:r>
            <a:r>
              <a:rPr lang="en-US" sz="1800" dirty="0">
                <a:latin typeface="Calibri"/>
                <a:cs typeface="Calibri"/>
              </a:rPr>
              <a:t>assess </a:t>
            </a:r>
            <a:r>
              <a:rPr lang="en-US" sz="1800" dirty="0" smtClean="0">
                <a:latin typeface="Calibri"/>
                <a:cs typeface="Calibri"/>
              </a:rPr>
              <a:t>clinician’s </a:t>
            </a:r>
            <a:r>
              <a:rPr lang="en-US" sz="1800" dirty="0">
                <a:latin typeface="Calibri"/>
                <a:cs typeface="Calibri"/>
              </a:rPr>
              <a:t>learning needs, </a:t>
            </a:r>
            <a:r>
              <a:rPr lang="en-US" sz="1800" dirty="0" smtClean="0">
                <a:latin typeface="Calibri"/>
                <a:cs typeface="Calibri"/>
              </a:rPr>
              <a:t/>
            </a:r>
            <a:br>
              <a:rPr lang="en-US" sz="1800" dirty="0" smtClean="0">
                <a:latin typeface="Calibri"/>
                <a:cs typeface="Calibri"/>
              </a:rPr>
            </a:br>
            <a:r>
              <a:rPr lang="en-US" sz="1800" dirty="0" smtClean="0">
                <a:latin typeface="Calibri"/>
                <a:cs typeface="Calibri"/>
              </a:rPr>
              <a:t>optimize learning </a:t>
            </a:r>
            <a:r>
              <a:rPr lang="en-US" sz="1800" dirty="0">
                <a:latin typeface="Calibri"/>
                <a:cs typeface="Calibri"/>
              </a:rPr>
              <a:t>time, and will </a:t>
            </a:r>
            <a:r>
              <a:rPr lang="en-US" sz="1800" dirty="0" smtClean="0">
                <a:latin typeface="Calibri"/>
                <a:cs typeface="Calibri"/>
              </a:rPr>
              <a:t/>
            </a:r>
            <a:br>
              <a:rPr lang="en-US" sz="1800" dirty="0" smtClean="0">
                <a:latin typeface="Calibri"/>
                <a:cs typeface="Calibri"/>
              </a:rPr>
            </a:br>
            <a:r>
              <a:rPr lang="en-US" sz="1800" dirty="0" smtClean="0">
                <a:latin typeface="Calibri"/>
                <a:cs typeface="Calibri"/>
              </a:rPr>
              <a:t>rapidly </a:t>
            </a:r>
            <a:r>
              <a:rPr lang="en-US" sz="1800" dirty="0">
                <a:latin typeface="Calibri"/>
                <a:cs typeface="Calibri"/>
              </a:rPr>
              <a:t>improve </a:t>
            </a:r>
            <a:r>
              <a:rPr lang="en-US" sz="1800" dirty="0" smtClean="0">
                <a:latin typeface="Calibri"/>
                <a:cs typeface="Calibri"/>
              </a:rPr>
              <a:t>clinician’s </a:t>
            </a:r>
            <a:r>
              <a:rPr lang="en-US" sz="1800" dirty="0">
                <a:latin typeface="Calibri"/>
                <a:cs typeface="Calibri"/>
              </a:rPr>
              <a:t>proficiency </a:t>
            </a:r>
            <a:r>
              <a:rPr lang="en-US" sz="1800" dirty="0" smtClean="0">
                <a:latin typeface="Calibri"/>
                <a:cs typeface="Calibri"/>
              </a:rPr>
              <a:t/>
            </a:r>
            <a:br>
              <a:rPr lang="en-US" sz="1800" dirty="0" smtClean="0">
                <a:latin typeface="Calibri"/>
                <a:cs typeface="Calibri"/>
              </a:rPr>
            </a:br>
            <a:r>
              <a:rPr lang="en-US" sz="1800" dirty="0" smtClean="0">
                <a:latin typeface="Calibri"/>
                <a:cs typeface="Calibri"/>
              </a:rPr>
              <a:t>where they </a:t>
            </a:r>
            <a:r>
              <a:rPr lang="en-US" sz="1800" dirty="0">
                <a:latin typeface="Calibri"/>
                <a:cs typeface="Calibri"/>
              </a:rPr>
              <a:t>need it </a:t>
            </a:r>
            <a:r>
              <a:rPr lang="en-US" sz="1800" dirty="0" smtClean="0">
                <a:latin typeface="Calibri"/>
                <a:cs typeface="Calibri"/>
              </a:rPr>
              <a:t>most</a:t>
            </a:r>
          </a:p>
          <a:p>
            <a:pPr marL="0" indent="0">
              <a:buNone/>
            </a:pPr>
            <a:endParaRPr lang="en-US" sz="1800" dirty="0" smtClean="0">
              <a:latin typeface="Calibri"/>
              <a:cs typeface="Calibri"/>
            </a:endParaRPr>
          </a:p>
          <a:p>
            <a:r>
              <a:rPr lang="en-US" sz="1800" dirty="0" smtClean="0">
                <a:latin typeface="Calibri"/>
                <a:cs typeface="Calibri"/>
              </a:rPr>
              <a:t>GNOSIS is </a:t>
            </a:r>
            <a:r>
              <a:rPr lang="en-US" sz="1800" dirty="0">
                <a:latin typeface="Calibri"/>
                <a:cs typeface="Calibri"/>
              </a:rPr>
              <a:t>designed to equip dedicated </a:t>
            </a:r>
            <a:r>
              <a:rPr lang="en-US" sz="1800" dirty="0" smtClean="0">
                <a:latin typeface="Calibri"/>
                <a:cs typeface="Calibri"/>
              </a:rPr>
              <a:t/>
            </a:r>
            <a:br>
              <a:rPr lang="en-US" sz="1800" dirty="0" smtClean="0">
                <a:latin typeface="Calibri"/>
                <a:cs typeface="Calibri"/>
              </a:rPr>
            </a:br>
            <a:r>
              <a:rPr lang="en-US" sz="1800" dirty="0" smtClean="0">
                <a:latin typeface="Calibri"/>
                <a:cs typeface="Calibri"/>
              </a:rPr>
              <a:t>doctors </a:t>
            </a:r>
            <a:r>
              <a:rPr lang="en-US" sz="1800" dirty="0">
                <a:latin typeface="Calibri"/>
                <a:cs typeface="Calibri"/>
              </a:rPr>
              <a:t>and nurses to unleash great </a:t>
            </a:r>
            <a:r>
              <a:rPr lang="en-US" sz="1800" dirty="0" smtClean="0">
                <a:latin typeface="Calibri"/>
                <a:cs typeface="Calibri"/>
              </a:rPr>
              <a:t/>
            </a:r>
            <a:br>
              <a:rPr lang="en-US" sz="1800" dirty="0" smtClean="0">
                <a:latin typeface="Calibri"/>
                <a:cs typeface="Calibri"/>
              </a:rPr>
            </a:br>
            <a:r>
              <a:rPr lang="en-US" sz="1800" dirty="0" smtClean="0">
                <a:latin typeface="Calibri"/>
                <a:cs typeface="Calibri"/>
              </a:rPr>
              <a:t>medicine</a:t>
            </a:r>
            <a:endParaRPr lang="en-US" sz="1800" dirty="0" smtClean="0">
              <a:solidFill>
                <a:schemeClr val="tx1"/>
              </a:solidFill>
              <a:latin typeface="Calibri"/>
              <a:cs typeface="Calibri"/>
            </a:endParaRPr>
          </a:p>
          <a:p>
            <a:endParaRPr lang="en-US" sz="1800" dirty="0">
              <a:solidFill>
                <a:schemeClr val="tx1"/>
              </a:solidFill>
              <a:latin typeface="Calibri"/>
              <a:cs typeface="Calibri"/>
            </a:endParaRPr>
          </a:p>
        </p:txBody>
      </p:sp>
      <p:sp>
        <p:nvSpPr>
          <p:cNvPr id="1030" name="Rounded Rectangle 1029"/>
          <p:cNvSpPr/>
          <p:nvPr/>
        </p:nvSpPr>
        <p:spPr>
          <a:xfrm>
            <a:off x="3246799" y="5082749"/>
            <a:ext cx="4622800" cy="1655233"/>
          </a:xfrm>
          <a:prstGeom prst="roundRect">
            <a:avLst>
              <a:gd name="adj" fmla="val 6699"/>
            </a:avLst>
          </a:prstGeom>
          <a:solidFill>
            <a:schemeClr val="accent3"/>
          </a:solidFill>
          <a:ln>
            <a:noFill/>
          </a:ln>
          <a:effectLst>
            <a:outerShdw blurRad="63500" sx="102000" sy="102000" algn="ctr"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fontAlgn="base">
              <a:spcBef>
                <a:spcPct val="0"/>
              </a:spcBef>
              <a:spcAft>
                <a:spcPct val="0"/>
              </a:spcAft>
            </a:pPr>
            <a:endParaRPr lang="en-US" b="1" dirty="0">
              <a:solidFill>
                <a:srgbClr val="FFFFFF"/>
              </a:solidFill>
              <a:latin typeface="Calibri" pitchFamily="34" charset="0"/>
            </a:endParaRPr>
          </a:p>
        </p:txBody>
      </p:sp>
      <p:sp>
        <p:nvSpPr>
          <p:cNvPr id="17" name="TextBox 16"/>
          <p:cNvSpPr txBox="1"/>
          <p:nvPr/>
        </p:nvSpPr>
        <p:spPr>
          <a:xfrm>
            <a:off x="3345441" y="5017427"/>
            <a:ext cx="4622795" cy="1692771"/>
          </a:xfrm>
          <a:prstGeom prst="rect">
            <a:avLst/>
          </a:prstGeom>
          <a:noFill/>
        </p:spPr>
        <p:txBody>
          <a:bodyPr wrap="square" rtlCol="0">
            <a:spAutoFit/>
          </a:bodyPr>
          <a:lstStyle/>
          <a:p>
            <a:pPr algn="ctr" fontAlgn="base">
              <a:spcBef>
                <a:spcPts val="1600"/>
              </a:spcBef>
              <a:spcAft>
                <a:spcPct val="0"/>
              </a:spcAft>
            </a:pPr>
            <a:r>
              <a:rPr lang="en-US" sz="1600" u="sng" dirty="0" smtClean="0">
                <a:solidFill>
                  <a:schemeClr val="bg1"/>
                </a:solidFill>
                <a:latin typeface="Calibri" pitchFamily="34" charset="0"/>
                <a:cs typeface="Calibri" pitchFamily="34" charset="0"/>
              </a:rPr>
              <a:t>A </a:t>
            </a:r>
            <a:r>
              <a:rPr lang="en-US" sz="1600" u="sng" dirty="0">
                <a:solidFill>
                  <a:schemeClr val="bg1"/>
                </a:solidFill>
                <a:latin typeface="Calibri" pitchFamily="34" charset="0"/>
                <a:cs typeface="Calibri" pitchFamily="34" charset="0"/>
              </a:rPr>
              <a:t>Personal </a:t>
            </a:r>
            <a:r>
              <a:rPr lang="en-US" sz="1600" u="sng" dirty="0" smtClean="0">
                <a:solidFill>
                  <a:schemeClr val="bg1"/>
                </a:solidFill>
                <a:latin typeface="Calibri" pitchFamily="34" charset="0"/>
                <a:cs typeface="Calibri" pitchFamily="34" charset="0"/>
              </a:rPr>
              <a:t>Coach</a:t>
            </a:r>
          </a:p>
          <a:p>
            <a:pPr marL="285750" indent="-285750" fontAlgn="base">
              <a:spcBef>
                <a:spcPts val="1600"/>
              </a:spcBef>
              <a:spcAft>
                <a:spcPct val="0"/>
              </a:spcAft>
              <a:buFont typeface="Wingdings" charset="2"/>
              <a:buChar char="Ø"/>
            </a:pPr>
            <a:r>
              <a:rPr lang="en-US" sz="1600" dirty="0" smtClean="0">
                <a:solidFill>
                  <a:schemeClr val="bg1"/>
                </a:solidFill>
                <a:latin typeface="Calibri" pitchFamily="34" charset="0"/>
                <a:cs typeface="Calibri" pitchFamily="34" charset="0"/>
              </a:rPr>
              <a:t>Assess clinical knowledge </a:t>
            </a:r>
            <a:r>
              <a:rPr lang="en-US" sz="1600" i="1" dirty="0">
                <a:solidFill>
                  <a:schemeClr val="bg1"/>
                </a:solidFill>
                <a:latin typeface="Calibri" pitchFamily="34" charset="0"/>
                <a:cs typeface="Calibri" pitchFamily="34" charset="0"/>
              </a:rPr>
              <a:t>and</a:t>
            </a:r>
            <a:r>
              <a:rPr lang="en-US" sz="1600" dirty="0">
                <a:solidFill>
                  <a:schemeClr val="bg1"/>
                </a:solidFill>
                <a:latin typeface="Calibri" pitchFamily="34" charset="0"/>
                <a:cs typeface="Calibri" pitchFamily="34" charset="0"/>
              </a:rPr>
              <a:t> judgment</a:t>
            </a:r>
          </a:p>
          <a:p>
            <a:pPr marL="285750" indent="-285750" fontAlgn="base">
              <a:spcBef>
                <a:spcPts val="1600"/>
              </a:spcBef>
              <a:spcAft>
                <a:spcPct val="0"/>
              </a:spcAft>
              <a:buFont typeface="Wingdings" charset="2"/>
              <a:buChar char="Ø"/>
            </a:pPr>
            <a:r>
              <a:rPr lang="en-US" sz="1600" dirty="0" smtClean="0">
                <a:solidFill>
                  <a:schemeClr val="bg1"/>
                </a:solidFill>
                <a:latin typeface="Calibri" pitchFamily="34" charset="0"/>
                <a:cs typeface="Calibri" pitchFamily="34" charset="0"/>
              </a:rPr>
              <a:t>Identify areas of strength and for improvement</a:t>
            </a:r>
            <a:r>
              <a:rPr lang="en-US" sz="1600" i="1" dirty="0" smtClean="0">
                <a:solidFill>
                  <a:schemeClr val="bg1"/>
                </a:solidFill>
                <a:latin typeface="Calibri" pitchFamily="34" charset="0"/>
                <a:cs typeface="Calibri" pitchFamily="34" charset="0"/>
              </a:rPr>
              <a:t> </a:t>
            </a:r>
            <a:endParaRPr lang="en-US" sz="1600" i="1" dirty="0">
              <a:solidFill>
                <a:schemeClr val="bg1"/>
              </a:solidFill>
              <a:latin typeface="Calibri" pitchFamily="34" charset="0"/>
              <a:cs typeface="Calibri" pitchFamily="34" charset="0"/>
            </a:endParaRPr>
          </a:p>
          <a:p>
            <a:pPr marL="285750" indent="-285750" fontAlgn="base">
              <a:spcBef>
                <a:spcPts val="1600"/>
              </a:spcBef>
              <a:spcAft>
                <a:spcPct val="0"/>
              </a:spcAft>
              <a:buFont typeface="Wingdings" charset="2"/>
              <a:buChar char="Ø"/>
            </a:pPr>
            <a:r>
              <a:rPr lang="en-US" sz="1600" dirty="0" smtClean="0">
                <a:solidFill>
                  <a:schemeClr val="bg1"/>
                </a:solidFill>
                <a:latin typeface="Calibri" pitchFamily="34" charset="0"/>
                <a:cs typeface="Calibri" pitchFamily="34" charset="0"/>
              </a:rPr>
              <a:t>Create a </a:t>
            </a:r>
            <a:r>
              <a:rPr lang="en-US" sz="1600" i="1" dirty="0" smtClean="0">
                <a:solidFill>
                  <a:schemeClr val="bg1"/>
                </a:solidFill>
                <a:latin typeface="Calibri" pitchFamily="34" charset="0"/>
                <a:cs typeface="Calibri" pitchFamily="34" charset="0"/>
              </a:rPr>
              <a:t>personalized</a:t>
            </a:r>
            <a:r>
              <a:rPr lang="en-US" sz="1600" dirty="0" smtClean="0">
                <a:solidFill>
                  <a:schemeClr val="bg1"/>
                </a:solidFill>
                <a:latin typeface="Calibri" pitchFamily="34" charset="0"/>
                <a:cs typeface="Calibri" pitchFamily="34" charset="0"/>
              </a:rPr>
              <a:t> </a:t>
            </a:r>
            <a:r>
              <a:rPr lang="en-US" sz="1600" dirty="0">
                <a:solidFill>
                  <a:schemeClr val="bg1"/>
                </a:solidFill>
                <a:latin typeface="Calibri" pitchFamily="34" charset="0"/>
                <a:cs typeface="Calibri" pitchFamily="34" charset="0"/>
              </a:rPr>
              <a:t>learning </a:t>
            </a:r>
            <a:r>
              <a:rPr lang="en-US" sz="1600" dirty="0" smtClean="0">
                <a:solidFill>
                  <a:schemeClr val="bg1"/>
                </a:solidFill>
                <a:latin typeface="Calibri" pitchFamily="34" charset="0"/>
                <a:cs typeface="Calibri" pitchFamily="34" charset="0"/>
              </a:rPr>
              <a:t>path</a:t>
            </a:r>
            <a:endParaRPr lang="en-US" sz="1600"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723830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i="1" dirty="0"/>
              <a:t>Overview</a:t>
            </a:r>
            <a:r>
              <a:rPr lang="en-US" sz="3600" dirty="0"/>
              <a:t>: How GNOSIS™ Works</a:t>
            </a:r>
          </a:p>
        </p:txBody>
      </p:sp>
      <p:pic>
        <p:nvPicPr>
          <p:cNvPr id="3"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365" y="419279"/>
            <a:ext cx="7897101" cy="6255405"/>
          </a:xfrm>
          <a:prstGeom prst="rect">
            <a:avLst/>
          </a:prstGeom>
        </p:spPr>
      </p:pic>
    </p:spTree>
    <p:extLst>
      <p:ext uri="{BB962C8B-B14F-4D97-AF65-F5344CB8AC3E}">
        <p14:creationId xmlns:p14="http://schemas.microsoft.com/office/powerpoint/2010/main" val="130954975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5567" y="179595"/>
            <a:ext cx="7592966" cy="451406"/>
          </a:xfrm>
        </p:spPr>
        <p:txBody>
          <a:bodyPr/>
          <a:lstStyle/>
          <a:p>
            <a:r>
              <a:rPr lang="en-US" sz="3200" dirty="0" smtClean="0"/>
              <a:t>Responsibilities of a GNOSIS Peer Mentor</a:t>
            </a:r>
            <a:endParaRPr lang="en-US" sz="3200" dirty="0"/>
          </a:p>
        </p:txBody>
      </p:sp>
      <p:grpSp>
        <p:nvGrpSpPr>
          <p:cNvPr id="3" name="Group 2"/>
          <p:cNvGrpSpPr/>
          <p:nvPr/>
        </p:nvGrpSpPr>
        <p:grpSpPr>
          <a:xfrm>
            <a:off x="215638" y="1974890"/>
            <a:ext cx="5040627" cy="2818061"/>
            <a:chOff x="206367" y="1121986"/>
            <a:chExt cx="6535377" cy="3278491"/>
          </a:xfrm>
        </p:grpSpPr>
        <p:sp>
          <p:nvSpPr>
            <p:cNvPr id="7" name="Rectangle 4"/>
            <p:cNvSpPr>
              <a:spLocks noChangeArrowheads="1"/>
            </p:cNvSpPr>
            <p:nvPr/>
          </p:nvSpPr>
          <p:spPr bwMode="gray">
            <a:xfrm>
              <a:off x="357493" y="1985309"/>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8" name="Rectangle 5"/>
            <p:cNvSpPr>
              <a:spLocks noChangeArrowheads="1"/>
            </p:cNvSpPr>
            <p:nvPr/>
          </p:nvSpPr>
          <p:spPr bwMode="gray">
            <a:xfrm>
              <a:off x="653906" y="2082494"/>
              <a:ext cx="5845660" cy="24622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dirty="0">
                  <a:latin typeface="+mn-lt"/>
                </a:rPr>
                <a:t>Encourage participation and engagement with </a:t>
              </a:r>
              <a:r>
                <a:rPr lang="en-GB" dirty="0" smtClean="0">
                  <a:latin typeface="+mn-lt"/>
                </a:rPr>
                <a:t>GNOSIS</a:t>
              </a:r>
              <a:endParaRPr lang="en-GB" dirty="0">
                <a:latin typeface="+mn-lt"/>
              </a:endParaRPr>
            </a:p>
          </p:txBody>
        </p:sp>
        <p:sp>
          <p:nvSpPr>
            <p:cNvPr id="11" name="Rectangle 10"/>
            <p:cNvSpPr>
              <a:spLocks noChangeArrowheads="1"/>
            </p:cNvSpPr>
            <p:nvPr/>
          </p:nvSpPr>
          <p:spPr bwMode="gray">
            <a:xfrm>
              <a:off x="357493" y="1121986"/>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3" name="Rectangle 11"/>
            <p:cNvSpPr>
              <a:spLocks noChangeArrowheads="1"/>
            </p:cNvSpPr>
            <p:nvPr/>
          </p:nvSpPr>
          <p:spPr bwMode="gray">
            <a:xfrm>
              <a:off x="653906" y="1219171"/>
              <a:ext cx="5845660" cy="24622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dirty="0">
                  <a:latin typeface="+mn-lt"/>
                </a:rPr>
                <a:t>Act as the primary internal champion for </a:t>
              </a:r>
              <a:r>
                <a:rPr lang="en-GB" dirty="0" smtClean="0">
                  <a:latin typeface="+mn-lt"/>
                </a:rPr>
                <a:t>GNOSIS</a:t>
              </a:r>
              <a:endParaRPr lang="en-GB" dirty="0">
                <a:latin typeface="+mn-lt"/>
              </a:endParaRPr>
            </a:p>
          </p:txBody>
        </p:sp>
        <p:sp>
          <p:nvSpPr>
            <p:cNvPr id="15" name="Oval 14"/>
            <p:cNvSpPr>
              <a:spLocks noChangeArrowheads="1"/>
            </p:cNvSpPr>
            <p:nvPr>
              <p:custDataLst>
                <p:tags r:id="rId1"/>
              </p:custDataLst>
            </p:nvPr>
          </p:nvSpPr>
          <p:spPr bwMode="gray">
            <a:xfrm>
              <a:off x="206367" y="1288483"/>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1</a:t>
              </a:r>
            </a:p>
          </p:txBody>
        </p:sp>
        <p:sp>
          <p:nvSpPr>
            <p:cNvPr id="16" name="Oval 15"/>
            <p:cNvSpPr>
              <a:spLocks noChangeArrowheads="1"/>
            </p:cNvSpPr>
            <p:nvPr>
              <p:custDataLst>
                <p:tags r:id="rId2"/>
              </p:custDataLst>
            </p:nvPr>
          </p:nvSpPr>
          <p:spPr bwMode="gray">
            <a:xfrm>
              <a:off x="206367" y="2151807"/>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a:solidFill>
                    <a:schemeClr val="bg1"/>
                  </a:solidFill>
                </a:rPr>
                <a:t>2</a:t>
              </a:r>
            </a:p>
          </p:txBody>
        </p:sp>
        <p:grpSp>
          <p:nvGrpSpPr>
            <p:cNvPr id="2" name="Group 1"/>
            <p:cNvGrpSpPr/>
            <p:nvPr/>
          </p:nvGrpSpPr>
          <p:grpSpPr>
            <a:xfrm>
              <a:off x="206367" y="2850253"/>
              <a:ext cx="6531302" cy="693251"/>
              <a:chOff x="206367" y="2850253"/>
              <a:chExt cx="6531302" cy="693251"/>
            </a:xfrm>
          </p:grpSpPr>
          <p:sp>
            <p:nvSpPr>
              <p:cNvPr id="9" name="Rectangle 7"/>
              <p:cNvSpPr>
                <a:spLocks noChangeArrowheads="1"/>
              </p:cNvSpPr>
              <p:nvPr/>
            </p:nvSpPr>
            <p:spPr bwMode="gray">
              <a:xfrm>
                <a:off x="357493" y="2850253"/>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0" name="Rectangle 8"/>
              <p:cNvSpPr>
                <a:spLocks noChangeArrowheads="1"/>
              </p:cNvSpPr>
              <p:nvPr/>
            </p:nvSpPr>
            <p:spPr bwMode="gray">
              <a:xfrm>
                <a:off x="653906" y="2947438"/>
                <a:ext cx="5845660" cy="24622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dirty="0">
                    <a:latin typeface="+mn-lt"/>
                  </a:rPr>
                  <a:t>Monitor the initial </a:t>
                </a:r>
                <a:r>
                  <a:rPr lang="en-GB" dirty="0" smtClean="0">
                    <a:latin typeface="+mn-lt"/>
                  </a:rPr>
                  <a:t>registration</a:t>
                </a:r>
                <a:r>
                  <a:rPr lang="en-GB" dirty="0">
                    <a:latin typeface="+mn-lt"/>
                  </a:rPr>
                  <a:t> </a:t>
                </a:r>
                <a:r>
                  <a:rPr lang="en-GB" dirty="0" smtClean="0">
                    <a:latin typeface="+mn-lt"/>
                  </a:rPr>
                  <a:t>and engagement with GNOSIS</a:t>
                </a:r>
                <a:endParaRPr lang="en-GB" dirty="0">
                  <a:latin typeface="+mn-lt"/>
                </a:endParaRPr>
              </a:p>
            </p:txBody>
          </p:sp>
          <p:sp>
            <p:nvSpPr>
              <p:cNvPr id="17" name="Oval 16"/>
              <p:cNvSpPr>
                <a:spLocks noChangeArrowheads="1"/>
              </p:cNvSpPr>
              <p:nvPr>
                <p:custDataLst>
                  <p:tags r:id="rId4"/>
                </p:custDataLst>
              </p:nvPr>
            </p:nvSpPr>
            <p:spPr bwMode="gray">
              <a:xfrm>
                <a:off x="206367" y="3016751"/>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a:solidFill>
                      <a:schemeClr val="bg1"/>
                    </a:solidFill>
                  </a:rPr>
                  <a:t>3</a:t>
                </a:r>
              </a:p>
            </p:txBody>
          </p:sp>
        </p:grpSp>
        <p:grpSp>
          <p:nvGrpSpPr>
            <p:cNvPr id="18" name="Group 17"/>
            <p:cNvGrpSpPr/>
            <p:nvPr/>
          </p:nvGrpSpPr>
          <p:grpSpPr>
            <a:xfrm>
              <a:off x="210442" y="3707226"/>
              <a:ext cx="6531302" cy="693251"/>
              <a:chOff x="206367" y="2850253"/>
              <a:chExt cx="6531302" cy="693251"/>
            </a:xfrm>
          </p:grpSpPr>
          <p:sp>
            <p:nvSpPr>
              <p:cNvPr id="19" name="Rectangle 7"/>
              <p:cNvSpPr>
                <a:spLocks noChangeArrowheads="1"/>
              </p:cNvSpPr>
              <p:nvPr/>
            </p:nvSpPr>
            <p:spPr bwMode="gray">
              <a:xfrm>
                <a:off x="357493" y="2850253"/>
                <a:ext cx="6380176" cy="6932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20" name="Rectangle 8"/>
              <p:cNvSpPr>
                <a:spLocks noChangeArrowheads="1"/>
              </p:cNvSpPr>
              <p:nvPr/>
            </p:nvSpPr>
            <p:spPr bwMode="gray">
              <a:xfrm>
                <a:off x="653906" y="2947438"/>
                <a:ext cx="5845660" cy="57290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GB" dirty="0">
                    <a:latin typeface="+mn-lt"/>
                  </a:rPr>
                  <a:t>Ensure completion of GNOSIS coursework based on the guidelines provided by your </a:t>
                </a:r>
                <a:r>
                  <a:rPr lang="en-GB" dirty="0" smtClean="0">
                    <a:latin typeface="+mn-lt"/>
                  </a:rPr>
                  <a:t>organization</a:t>
                </a:r>
                <a:endParaRPr lang="en-GB" dirty="0">
                  <a:latin typeface="+mn-lt"/>
                </a:endParaRPr>
              </a:p>
            </p:txBody>
          </p:sp>
          <p:sp>
            <p:nvSpPr>
              <p:cNvPr id="21" name="Oval 20"/>
              <p:cNvSpPr>
                <a:spLocks noChangeArrowheads="1"/>
              </p:cNvSpPr>
              <p:nvPr>
                <p:custDataLst>
                  <p:tags r:id="rId3"/>
                </p:custDataLst>
              </p:nvPr>
            </p:nvSpPr>
            <p:spPr bwMode="gray">
              <a:xfrm>
                <a:off x="206367" y="3016751"/>
                <a:ext cx="337018" cy="337018"/>
              </a:xfrm>
              <a:prstGeom prst="ellipse">
                <a:avLst/>
              </a:prstGeom>
              <a:solidFill>
                <a:schemeClr val="accent3"/>
              </a:solidFill>
              <a:ln w="28575">
                <a:solidFill>
                  <a:schemeClr val="bg1"/>
                </a:solidFill>
                <a:round/>
                <a:headEnd/>
                <a:tailEnd/>
              </a:ln>
              <a:effectLst/>
              <a:extLst/>
            </p:spPr>
            <p:txBody>
              <a:bodyPr wrap="none" lIns="0" tIns="0" rIns="0" bIns="0" anchor="ctr" anchorCtr="1"/>
              <a:lstStyle/>
              <a:p>
                <a:pPr algn="ctr"/>
                <a:r>
                  <a:rPr lang="en-US" sz="2200" b="1" dirty="0">
                    <a:solidFill>
                      <a:schemeClr val="bg1"/>
                    </a:solidFill>
                  </a:rPr>
                  <a:t>4</a:t>
                </a:r>
              </a:p>
            </p:txBody>
          </p:sp>
        </p:grpSp>
      </p:grpSp>
      <p:grpSp>
        <p:nvGrpSpPr>
          <p:cNvPr id="22" name="Group 21"/>
          <p:cNvGrpSpPr/>
          <p:nvPr/>
        </p:nvGrpSpPr>
        <p:grpSpPr>
          <a:xfrm>
            <a:off x="5970493" y="1195920"/>
            <a:ext cx="3173507" cy="5129434"/>
            <a:chOff x="5970494" y="892069"/>
            <a:chExt cx="3173507" cy="5349849"/>
          </a:xfrm>
        </p:grpSpPr>
        <p:cxnSp>
          <p:nvCxnSpPr>
            <p:cNvPr id="23" name="Straight Connector 22"/>
            <p:cNvCxnSpPr/>
            <p:nvPr/>
          </p:nvCxnSpPr>
          <p:spPr>
            <a:xfrm>
              <a:off x="5970494" y="897020"/>
              <a:ext cx="317350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970494" y="892069"/>
              <a:ext cx="3173506" cy="53498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8"/>
            <p:cNvSpPr txBox="1">
              <a:spLocks/>
            </p:cNvSpPr>
            <p:nvPr/>
          </p:nvSpPr>
          <p:spPr>
            <a:xfrm>
              <a:off x="5970495" y="1010507"/>
              <a:ext cx="3173506" cy="4766838"/>
            </a:xfrm>
            <a:prstGeom prst="rect">
              <a:avLst/>
            </a:prstGeom>
            <a:solidFill>
              <a:schemeClr val="bg1">
                <a:lumMod val="95000"/>
              </a:schemeClr>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lang="en-US" sz="1400" b="1"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endParaRPr lang="en-US" sz="1600" b="0" dirty="0" smtClean="0"/>
            </a:p>
            <a:p>
              <a:pPr algn="ctr"/>
              <a:r>
                <a:rPr lang="en-US" sz="1600" b="0" dirty="0" smtClean="0"/>
                <a:t>Resources for GNOSIS Peer Mentors</a:t>
              </a:r>
            </a:p>
            <a:p>
              <a:r>
                <a:rPr lang="en-US" sz="1600" b="0" dirty="0" smtClean="0"/>
                <a:t>If you need assistance navigating GNOSIS, understanding GNOSIS reporting, please contact your APS Client Services Manager.</a:t>
              </a:r>
            </a:p>
            <a:p>
              <a:pPr algn="ctr"/>
              <a:r>
                <a:rPr lang="en-US" sz="1600" dirty="0" smtClean="0"/>
                <a:t>Abby Panozzo</a:t>
              </a:r>
            </a:p>
            <a:p>
              <a:pPr algn="ctr"/>
              <a:r>
                <a:rPr lang="en-US" sz="1600" b="0" dirty="0" smtClean="0"/>
                <a:t>Manager, Client Services</a:t>
              </a:r>
            </a:p>
            <a:p>
              <a:pPr algn="ctr"/>
              <a:r>
                <a:rPr lang="en-US" sz="1600" dirty="0" smtClean="0">
                  <a:hlinkClick r:id="rId6"/>
                </a:rPr>
                <a:t>apanozzo@aps-web.com</a:t>
              </a:r>
              <a:endParaRPr lang="en-US" sz="1600" dirty="0" smtClean="0"/>
            </a:p>
            <a:p>
              <a:pPr algn="ctr"/>
              <a:r>
                <a:rPr lang="en-US" sz="1600" b="0" dirty="0" smtClean="0"/>
                <a:t>617.275.7253</a:t>
              </a:r>
            </a:p>
          </p:txBody>
        </p:sp>
      </p:grpSp>
    </p:spTree>
    <p:extLst>
      <p:ext uri="{BB962C8B-B14F-4D97-AF65-F5344CB8AC3E}">
        <p14:creationId xmlns:p14="http://schemas.microsoft.com/office/powerpoint/2010/main" val="1731457305"/>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NAME" val="OvalShape"/>
</p:tagLst>
</file>

<file path=ppt/tags/tag101.xml><?xml version="1.0" encoding="utf-8"?>
<p:tagLst xmlns:a="http://schemas.openxmlformats.org/drawingml/2006/main" xmlns:r="http://schemas.openxmlformats.org/officeDocument/2006/relationships" xmlns:p="http://schemas.openxmlformats.org/presentationml/2006/main">
  <p:tag name="NAME" val="OvalShape"/>
</p:tagLst>
</file>

<file path=ppt/tags/tag102.xml><?xml version="1.0" encoding="utf-8"?>
<p:tagLst xmlns:a="http://schemas.openxmlformats.org/drawingml/2006/main" xmlns:r="http://schemas.openxmlformats.org/officeDocument/2006/relationships" xmlns:p="http://schemas.openxmlformats.org/presentationml/2006/main">
  <p:tag name="NAME" val="OvalShape"/>
</p:tagLst>
</file>

<file path=ppt/tags/tag103.xml><?xml version="1.0" encoding="utf-8"?>
<p:tagLst xmlns:a="http://schemas.openxmlformats.org/drawingml/2006/main" xmlns:r="http://schemas.openxmlformats.org/officeDocument/2006/relationships" xmlns:p="http://schemas.openxmlformats.org/presentationml/2006/main">
  <p:tag name="NAME" val="OvalShape"/>
</p:tagLst>
</file>

<file path=ppt/tags/tag104.xml><?xml version="1.0" encoding="utf-8"?>
<p:tagLst xmlns:a="http://schemas.openxmlformats.org/drawingml/2006/main" xmlns:r="http://schemas.openxmlformats.org/officeDocument/2006/relationships" xmlns:p="http://schemas.openxmlformats.org/presentationml/2006/main">
  <p:tag name="NAME" val="OvalShape"/>
</p:tagLst>
</file>

<file path=ppt/tags/tag105.xml><?xml version="1.0" encoding="utf-8"?>
<p:tagLst xmlns:a="http://schemas.openxmlformats.org/drawingml/2006/main" xmlns:r="http://schemas.openxmlformats.org/officeDocument/2006/relationships" xmlns:p="http://schemas.openxmlformats.org/presentationml/2006/main">
  <p:tag name="NAME" val="OvalShape"/>
</p:tagLst>
</file>

<file path=ppt/tags/tag106.xml><?xml version="1.0" encoding="utf-8"?>
<p:tagLst xmlns:a="http://schemas.openxmlformats.org/drawingml/2006/main" xmlns:r="http://schemas.openxmlformats.org/officeDocument/2006/relationships" xmlns:p="http://schemas.openxmlformats.org/presentationml/2006/main">
  <p:tag name="NAME" val="OvalShape"/>
</p:tagLst>
</file>

<file path=ppt/tags/tag107.xml><?xml version="1.0" encoding="utf-8"?>
<p:tagLst xmlns:a="http://schemas.openxmlformats.org/drawingml/2006/main" xmlns:r="http://schemas.openxmlformats.org/officeDocument/2006/relationships" xmlns:p="http://schemas.openxmlformats.org/presentationml/2006/main">
  <p:tag name="NAME" val="OvalShape"/>
</p:tagLst>
</file>

<file path=ppt/tags/tag108.xml><?xml version="1.0" encoding="utf-8"?>
<p:tagLst xmlns:a="http://schemas.openxmlformats.org/drawingml/2006/main" xmlns:r="http://schemas.openxmlformats.org/officeDocument/2006/relationships" xmlns:p="http://schemas.openxmlformats.org/presentationml/2006/main">
  <p:tag name="NAME" val="OvalShape"/>
</p:tagLst>
</file>

<file path=ppt/tags/tag109.xml><?xml version="1.0" encoding="utf-8"?>
<p:tagLst xmlns:a="http://schemas.openxmlformats.org/drawingml/2006/main" xmlns:r="http://schemas.openxmlformats.org/officeDocument/2006/relationships" xmlns:p="http://schemas.openxmlformats.org/presentationml/2006/main">
  <p:tag name="NAME" val="OvalShape"/>
</p:tagLst>
</file>

<file path=ppt/tags/tag11.xml><?xml version="1.0" encoding="utf-8"?>
<p:tagLst xmlns:a="http://schemas.openxmlformats.org/drawingml/2006/main" xmlns:r="http://schemas.openxmlformats.org/officeDocument/2006/relationships" xmlns:p="http://schemas.openxmlformats.org/presentationml/2006/main">
  <p:tag name="NAME" val="OvalShape"/>
</p:tagLst>
</file>

<file path=ppt/tags/tag110.xml><?xml version="1.0" encoding="utf-8"?>
<p:tagLst xmlns:a="http://schemas.openxmlformats.org/drawingml/2006/main" xmlns:r="http://schemas.openxmlformats.org/officeDocument/2006/relationships" xmlns:p="http://schemas.openxmlformats.org/presentationml/2006/main">
  <p:tag name="NAME" val="OvalShape"/>
</p:tagLst>
</file>

<file path=ppt/tags/tag111.xml><?xml version="1.0" encoding="utf-8"?>
<p:tagLst xmlns:a="http://schemas.openxmlformats.org/drawingml/2006/main" xmlns:r="http://schemas.openxmlformats.org/officeDocument/2006/relationships" xmlns:p="http://schemas.openxmlformats.org/presentationml/2006/main">
  <p:tag name="NAME" val="OvalShape"/>
</p:tagLst>
</file>

<file path=ppt/tags/tag112.xml><?xml version="1.0" encoding="utf-8"?>
<p:tagLst xmlns:a="http://schemas.openxmlformats.org/drawingml/2006/main" xmlns:r="http://schemas.openxmlformats.org/officeDocument/2006/relationships" xmlns:p="http://schemas.openxmlformats.org/presentationml/2006/main">
  <p:tag name="NAME" val="OvalShape"/>
</p:tagLst>
</file>

<file path=ppt/tags/tag113.xml><?xml version="1.0" encoding="utf-8"?>
<p:tagLst xmlns:a="http://schemas.openxmlformats.org/drawingml/2006/main" xmlns:r="http://schemas.openxmlformats.org/officeDocument/2006/relationships" xmlns:p="http://schemas.openxmlformats.org/presentationml/2006/main">
  <p:tag name="NAME" val="OvalShape"/>
</p:tagLst>
</file>

<file path=ppt/tags/tag114.xml><?xml version="1.0" encoding="utf-8"?>
<p:tagLst xmlns:a="http://schemas.openxmlformats.org/drawingml/2006/main" xmlns:r="http://schemas.openxmlformats.org/officeDocument/2006/relationships" xmlns:p="http://schemas.openxmlformats.org/presentationml/2006/main">
  <p:tag name="NAME" val="OvalShape"/>
</p:tagLst>
</file>

<file path=ppt/tags/tag115.xml><?xml version="1.0" encoding="utf-8"?>
<p:tagLst xmlns:a="http://schemas.openxmlformats.org/drawingml/2006/main" xmlns:r="http://schemas.openxmlformats.org/officeDocument/2006/relationships" xmlns:p="http://schemas.openxmlformats.org/presentationml/2006/main">
  <p:tag name="NAME" val="OvalShape"/>
</p:tagLst>
</file>

<file path=ppt/tags/tag116.xml><?xml version="1.0" encoding="utf-8"?>
<p:tagLst xmlns:a="http://schemas.openxmlformats.org/drawingml/2006/main" xmlns:r="http://schemas.openxmlformats.org/officeDocument/2006/relationships" xmlns:p="http://schemas.openxmlformats.org/presentationml/2006/main">
  <p:tag name="NAME" val="OvalShape"/>
</p:tagLst>
</file>

<file path=ppt/tags/tag117.xml><?xml version="1.0" encoding="utf-8"?>
<p:tagLst xmlns:a="http://schemas.openxmlformats.org/drawingml/2006/main" xmlns:r="http://schemas.openxmlformats.org/officeDocument/2006/relationships" xmlns:p="http://schemas.openxmlformats.org/presentationml/2006/main">
  <p:tag name="NAME" val="OvalShape"/>
</p:tagLst>
</file>

<file path=ppt/tags/tag118.xml><?xml version="1.0" encoding="utf-8"?>
<p:tagLst xmlns:a="http://schemas.openxmlformats.org/drawingml/2006/main" xmlns:r="http://schemas.openxmlformats.org/officeDocument/2006/relationships" xmlns:p="http://schemas.openxmlformats.org/presentationml/2006/main">
  <p:tag name="NAME" val="OvalShape"/>
</p:tagLst>
</file>

<file path=ppt/tags/tag119.xml><?xml version="1.0" encoding="utf-8"?>
<p:tagLst xmlns:a="http://schemas.openxmlformats.org/drawingml/2006/main" xmlns:r="http://schemas.openxmlformats.org/officeDocument/2006/relationships" xmlns:p="http://schemas.openxmlformats.org/presentationml/2006/main">
  <p:tag name="NAME" val="OvalShape"/>
</p:tagLst>
</file>

<file path=ppt/tags/tag12.xml><?xml version="1.0" encoding="utf-8"?>
<p:tagLst xmlns:a="http://schemas.openxmlformats.org/drawingml/2006/main" xmlns:r="http://schemas.openxmlformats.org/officeDocument/2006/relationships" xmlns:p="http://schemas.openxmlformats.org/presentationml/2006/main">
  <p:tag name="NAME" val="OvalShape"/>
</p:tagLst>
</file>

<file path=ppt/tags/tag120.xml><?xml version="1.0" encoding="utf-8"?>
<p:tagLst xmlns:a="http://schemas.openxmlformats.org/drawingml/2006/main" xmlns:r="http://schemas.openxmlformats.org/officeDocument/2006/relationships" xmlns:p="http://schemas.openxmlformats.org/presentationml/2006/main">
  <p:tag name="NAME" val="OvalShape"/>
</p:tagLst>
</file>

<file path=ppt/tags/tag121.xml><?xml version="1.0" encoding="utf-8"?>
<p:tagLst xmlns:a="http://schemas.openxmlformats.org/drawingml/2006/main" xmlns:r="http://schemas.openxmlformats.org/officeDocument/2006/relationships" xmlns:p="http://schemas.openxmlformats.org/presentationml/2006/main">
  <p:tag name="NAME" val="OvalShape"/>
</p:tagLst>
</file>

<file path=ppt/tags/tag122.xml><?xml version="1.0" encoding="utf-8"?>
<p:tagLst xmlns:a="http://schemas.openxmlformats.org/drawingml/2006/main" xmlns:r="http://schemas.openxmlformats.org/officeDocument/2006/relationships" xmlns:p="http://schemas.openxmlformats.org/presentationml/2006/main">
  <p:tag name="NAME" val="OvalShape"/>
</p:tagLst>
</file>

<file path=ppt/tags/tag123.xml><?xml version="1.0" encoding="utf-8"?>
<p:tagLst xmlns:a="http://schemas.openxmlformats.org/drawingml/2006/main" xmlns:r="http://schemas.openxmlformats.org/officeDocument/2006/relationships" xmlns:p="http://schemas.openxmlformats.org/presentationml/2006/main">
  <p:tag name="NAME" val="OvalShape"/>
</p:tagLst>
</file>

<file path=ppt/tags/tag124.xml><?xml version="1.0" encoding="utf-8"?>
<p:tagLst xmlns:a="http://schemas.openxmlformats.org/drawingml/2006/main" xmlns:r="http://schemas.openxmlformats.org/officeDocument/2006/relationships" xmlns:p="http://schemas.openxmlformats.org/presentationml/2006/main">
  <p:tag name="NAME" val="OvalShape"/>
</p:tagLst>
</file>

<file path=ppt/tags/tag125.xml><?xml version="1.0" encoding="utf-8"?>
<p:tagLst xmlns:a="http://schemas.openxmlformats.org/drawingml/2006/main" xmlns:r="http://schemas.openxmlformats.org/officeDocument/2006/relationships" xmlns:p="http://schemas.openxmlformats.org/presentationml/2006/main">
  <p:tag name="NAME" val="OvalShape"/>
</p:tagLst>
</file>

<file path=ppt/tags/tag126.xml><?xml version="1.0" encoding="utf-8"?>
<p:tagLst xmlns:a="http://schemas.openxmlformats.org/drawingml/2006/main" xmlns:r="http://schemas.openxmlformats.org/officeDocument/2006/relationships" xmlns:p="http://schemas.openxmlformats.org/presentationml/2006/main">
  <p:tag name="NAME" val="OvalShape"/>
</p:tagLst>
</file>

<file path=ppt/tags/tag127.xml><?xml version="1.0" encoding="utf-8"?>
<p:tagLst xmlns:a="http://schemas.openxmlformats.org/drawingml/2006/main" xmlns:r="http://schemas.openxmlformats.org/officeDocument/2006/relationships" xmlns:p="http://schemas.openxmlformats.org/presentationml/2006/main">
  <p:tag name="NAME" val="OvalShape"/>
</p:tagLst>
</file>

<file path=ppt/tags/tag128.xml><?xml version="1.0" encoding="utf-8"?>
<p:tagLst xmlns:a="http://schemas.openxmlformats.org/drawingml/2006/main" xmlns:r="http://schemas.openxmlformats.org/officeDocument/2006/relationships" xmlns:p="http://schemas.openxmlformats.org/presentationml/2006/main">
  <p:tag name="NAME" val="OvalShape"/>
</p:tagLst>
</file>

<file path=ppt/tags/tag129.xml><?xml version="1.0" encoding="utf-8"?>
<p:tagLst xmlns:a="http://schemas.openxmlformats.org/drawingml/2006/main" xmlns:r="http://schemas.openxmlformats.org/officeDocument/2006/relationships" xmlns:p="http://schemas.openxmlformats.org/presentationml/2006/main">
  <p:tag name="NAME" val="OvalShape"/>
</p:tagLst>
</file>

<file path=ppt/tags/tag13.xml><?xml version="1.0" encoding="utf-8"?>
<p:tagLst xmlns:a="http://schemas.openxmlformats.org/drawingml/2006/main" xmlns:r="http://schemas.openxmlformats.org/officeDocument/2006/relationships" xmlns:p="http://schemas.openxmlformats.org/presentationml/2006/main">
  <p:tag name="NAME" val="OvalShape"/>
</p:tagLst>
</file>

<file path=ppt/tags/tag130.xml><?xml version="1.0" encoding="utf-8"?>
<p:tagLst xmlns:a="http://schemas.openxmlformats.org/drawingml/2006/main" xmlns:r="http://schemas.openxmlformats.org/officeDocument/2006/relationships" xmlns:p="http://schemas.openxmlformats.org/presentationml/2006/main">
  <p:tag name="NAME" val="OvalShape"/>
</p:tagLst>
</file>

<file path=ppt/tags/tag131.xml><?xml version="1.0" encoding="utf-8"?>
<p:tagLst xmlns:a="http://schemas.openxmlformats.org/drawingml/2006/main" xmlns:r="http://schemas.openxmlformats.org/officeDocument/2006/relationships" xmlns:p="http://schemas.openxmlformats.org/presentationml/2006/main">
  <p:tag name="NAME" val="OvalShape"/>
</p:tagLst>
</file>

<file path=ppt/tags/tag132.xml><?xml version="1.0" encoding="utf-8"?>
<p:tagLst xmlns:a="http://schemas.openxmlformats.org/drawingml/2006/main" xmlns:r="http://schemas.openxmlformats.org/officeDocument/2006/relationships" xmlns:p="http://schemas.openxmlformats.org/presentationml/2006/main">
  <p:tag name="NAME" val="OvalShape"/>
</p:tagLst>
</file>

<file path=ppt/tags/tag133.xml><?xml version="1.0" encoding="utf-8"?>
<p:tagLst xmlns:a="http://schemas.openxmlformats.org/drawingml/2006/main" xmlns:r="http://schemas.openxmlformats.org/officeDocument/2006/relationships" xmlns:p="http://schemas.openxmlformats.org/presentationml/2006/main">
  <p:tag name="NAME" val="OvalShape"/>
</p:tagLst>
</file>

<file path=ppt/tags/tag134.xml><?xml version="1.0" encoding="utf-8"?>
<p:tagLst xmlns:a="http://schemas.openxmlformats.org/drawingml/2006/main" xmlns:r="http://schemas.openxmlformats.org/officeDocument/2006/relationships" xmlns:p="http://schemas.openxmlformats.org/presentationml/2006/main">
  <p:tag name="NAME" val="OvalShape"/>
</p:tagLst>
</file>

<file path=ppt/tags/tag135.xml><?xml version="1.0" encoding="utf-8"?>
<p:tagLst xmlns:a="http://schemas.openxmlformats.org/drawingml/2006/main" xmlns:r="http://schemas.openxmlformats.org/officeDocument/2006/relationships" xmlns:p="http://schemas.openxmlformats.org/presentationml/2006/main">
  <p:tag name="NAME" val="OvalShape"/>
</p:tagLst>
</file>

<file path=ppt/tags/tag136.xml><?xml version="1.0" encoding="utf-8"?>
<p:tagLst xmlns:a="http://schemas.openxmlformats.org/drawingml/2006/main" xmlns:r="http://schemas.openxmlformats.org/officeDocument/2006/relationships" xmlns:p="http://schemas.openxmlformats.org/presentationml/2006/main">
  <p:tag name="NAME" val="OvalShape"/>
</p:tagLst>
</file>

<file path=ppt/tags/tag137.xml><?xml version="1.0" encoding="utf-8"?>
<p:tagLst xmlns:a="http://schemas.openxmlformats.org/drawingml/2006/main" xmlns:r="http://schemas.openxmlformats.org/officeDocument/2006/relationships" xmlns:p="http://schemas.openxmlformats.org/presentationml/2006/main">
  <p:tag name="NAME" val="OvalShape"/>
</p:tagLst>
</file>

<file path=ppt/tags/tag138.xml><?xml version="1.0" encoding="utf-8"?>
<p:tagLst xmlns:a="http://schemas.openxmlformats.org/drawingml/2006/main" xmlns:r="http://schemas.openxmlformats.org/officeDocument/2006/relationships" xmlns:p="http://schemas.openxmlformats.org/presentationml/2006/main">
  <p:tag name="NAME" val="OvalShape"/>
</p:tagLst>
</file>

<file path=ppt/tags/tag139.xml><?xml version="1.0" encoding="utf-8"?>
<p:tagLst xmlns:a="http://schemas.openxmlformats.org/drawingml/2006/main" xmlns:r="http://schemas.openxmlformats.org/officeDocument/2006/relationships" xmlns:p="http://schemas.openxmlformats.org/presentationml/2006/main">
  <p:tag name="NAME" val="OvalShape"/>
</p:tagLst>
</file>

<file path=ppt/tags/tag14.xml><?xml version="1.0" encoding="utf-8"?>
<p:tagLst xmlns:a="http://schemas.openxmlformats.org/drawingml/2006/main" xmlns:r="http://schemas.openxmlformats.org/officeDocument/2006/relationships" xmlns:p="http://schemas.openxmlformats.org/presentationml/2006/main">
  <p:tag name="NAME" val="OvalShape"/>
</p:tagLst>
</file>

<file path=ppt/tags/tag140.xml><?xml version="1.0" encoding="utf-8"?>
<p:tagLst xmlns:a="http://schemas.openxmlformats.org/drawingml/2006/main" xmlns:r="http://schemas.openxmlformats.org/officeDocument/2006/relationships" xmlns:p="http://schemas.openxmlformats.org/presentationml/2006/main">
  <p:tag name="NAME" val="OvalShape"/>
</p:tagLst>
</file>

<file path=ppt/tags/tag141.xml><?xml version="1.0" encoding="utf-8"?>
<p:tagLst xmlns:a="http://schemas.openxmlformats.org/drawingml/2006/main" xmlns:r="http://schemas.openxmlformats.org/officeDocument/2006/relationships" xmlns:p="http://schemas.openxmlformats.org/presentationml/2006/main">
  <p:tag name="NAME" val="OvalShape"/>
</p:tagLst>
</file>

<file path=ppt/tags/tag142.xml><?xml version="1.0" encoding="utf-8"?>
<p:tagLst xmlns:a="http://schemas.openxmlformats.org/drawingml/2006/main" xmlns:r="http://schemas.openxmlformats.org/officeDocument/2006/relationships" xmlns:p="http://schemas.openxmlformats.org/presentationml/2006/main">
  <p:tag name="NAME" val="OvalShape"/>
</p:tagLst>
</file>

<file path=ppt/tags/tag143.xml><?xml version="1.0" encoding="utf-8"?>
<p:tagLst xmlns:a="http://schemas.openxmlformats.org/drawingml/2006/main" xmlns:r="http://schemas.openxmlformats.org/officeDocument/2006/relationships" xmlns:p="http://schemas.openxmlformats.org/presentationml/2006/main">
  <p:tag name="NAME" val="OvalShape"/>
</p:tagLst>
</file>

<file path=ppt/tags/tag144.xml><?xml version="1.0" encoding="utf-8"?>
<p:tagLst xmlns:a="http://schemas.openxmlformats.org/drawingml/2006/main" xmlns:r="http://schemas.openxmlformats.org/officeDocument/2006/relationships" xmlns:p="http://schemas.openxmlformats.org/presentationml/2006/main">
  <p:tag name="NAME" val="OvalShape"/>
</p:tagLst>
</file>

<file path=ppt/tags/tag145.xml><?xml version="1.0" encoding="utf-8"?>
<p:tagLst xmlns:a="http://schemas.openxmlformats.org/drawingml/2006/main" xmlns:r="http://schemas.openxmlformats.org/officeDocument/2006/relationships" xmlns:p="http://schemas.openxmlformats.org/presentationml/2006/main">
  <p:tag name="NAME" val="OvalShape"/>
</p:tagLst>
</file>

<file path=ppt/tags/tag146.xml><?xml version="1.0" encoding="utf-8"?>
<p:tagLst xmlns:a="http://schemas.openxmlformats.org/drawingml/2006/main" xmlns:r="http://schemas.openxmlformats.org/officeDocument/2006/relationships" xmlns:p="http://schemas.openxmlformats.org/presentationml/2006/main">
  <p:tag name="NAME" val="OvalShape"/>
</p:tagLst>
</file>

<file path=ppt/tags/tag147.xml><?xml version="1.0" encoding="utf-8"?>
<p:tagLst xmlns:a="http://schemas.openxmlformats.org/drawingml/2006/main" xmlns:r="http://schemas.openxmlformats.org/officeDocument/2006/relationships" xmlns:p="http://schemas.openxmlformats.org/presentationml/2006/main">
  <p:tag name="NAME" val="OvalShape"/>
</p:tagLst>
</file>

<file path=ppt/tags/tag148.xml><?xml version="1.0" encoding="utf-8"?>
<p:tagLst xmlns:a="http://schemas.openxmlformats.org/drawingml/2006/main" xmlns:r="http://schemas.openxmlformats.org/officeDocument/2006/relationships" xmlns:p="http://schemas.openxmlformats.org/presentationml/2006/main">
  <p:tag name="NAME" val="OvalShape"/>
</p:tagLst>
</file>

<file path=ppt/tags/tag149.xml><?xml version="1.0" encoding="utf-8"?>
<p:tagLst xmlns:a="http://schemas.openxmlformats.org/drawingml/2006/main" xmlns:r="http://schemas.openxmlformats.org/officeDocument/2006/relationships" xmlns:p="http://schemas.openxmlformats.org/presentationml/2006/main">
  <p:tag name="NAME" val="OvalShape"/>
</p:tagLst>
</file>

<file path=ppt/tags/tag15.xml><?xml version="1.0" encoding="utf-8"?>
<p:tagLst xmlns:a="http://schemas.openxmlformats.org/drawingml/2006/main" xmlns:r="http://schemas.openxmlformats.org/officeDocument/2006/relationships" xmlns:p="http://schemas.openxmlformats.org/presentationml/2006/main">
  <p:tag name="NAME" val="OvalShape"/>
</p:tagLst>
</file>

<file path=ppt/tags/tag150.xml><?xml version="1.0" encoding="utf-8"?>
<p:tagLst xmlns:a="http://schemas.openxmlformats.org/drawingml/2006/main" xmlns:r="http://schemas.openxmlformats.org/officeDocument/2006/relationships" xmlns:p="http://schemas.openxmlformats.org/presentationml/2006/main">
  <p:tag name="NAME" val="OvalShape"/>
</p:tagLst>
</file>

<file path=ppt/tags/tag151.xml><?xml version="1.0" encoding="utf-8"?>
<p:tagLst xmlns:a="http://schemas.openxmlformats.org/drawingml/2006/main" xmlns:r="http://schemas.openxmlformats.org/officeDocument/2006/relationships" xmlns:p="http://schemas.openxmlformats.org/presentationml/2006/main">
  <p:tag name="NAME" val="OvalShape"/>
</p:tagLst>
</file>

<file path=ppt/tags/tag152.xml><?xml version="1.0" encoding="utf-8"?>
<p:tagLst xmlns:a="http://schemas.openxmlformats.org/drawingml/2006/main" xmlns:r="http://schemas.openxmlformats.org/officeDocument/2006/relationships" xmlns:p="http://schemas.openxmlformats.org/presentationml/2006/main">
  <p:tag name="NAME" val="OvalShape"/>
</p:tagLst>
</file>

<file path=ppt/tags/tag153.xml><?xml version="1.0" encoding="utf-8"?>
<p:tagLst xmlns:a="http://schemas.openxmlformats.org/drawingml/2006/main" xmlns:r="http://schemas.openxmlformats.org/officeDocument/2006/relationships" xmlns:p="http://schemas.openxmlformats.org/presentationml/2006/main">
  <p:tag name="NAME" val="OvalShape"/>
</p:tagLst>
</file>

<file path=ppt/tags/tag154.xml><?xml version="1.0" encoding="utf-8"?>
<p:tagLst xmlns:a="http://schemas.openxmlformats.org/drawingml/2006/main" xmlns:r="http://schemas.openxmlformats.org/officeDocument/2006/relationships" xmlns:p="http://schemas.openxmlformats.org/presentationml/2006/main">
  <p:tag name="NAME" val="OvalShape"/>
</p:tagLst>
</file>

<file path=ppt/tags/tag155.xml><?xml version="1.0" encoding="utf-8"?>
<p:tagLst xmlns:a="http://schemas.openxmlformats.org/drawingml/2006/main" xmlns:r="http://schemas.openxmlformats.org/officeDocument/2006/relationships" xmlns:p="http://schemas.openxmlformats.org/presentationml/2006/main">
  <p:tag name="NAME" val="OvalShape"/>
</p:tagLst>
</file>

<file path=ppt/tags/tag156.xml><?xml version="1.0" encoding="utf-8"?>
<p:tagLst xmlns:a="http://schemas.openxmlformats.org/drawingml/2006/main" xmlns:r="http://schemas.openxmlformats.org/officeDocument/2006/relationships" xmlns:p="http://schemas.openxmlformats.org/presentationml/2006/main">
  <p:tag name="NAME" val="OvalShape"/>
</p:tagLst>
</file>

<file path=ppt/tags/tag157.xml><?xml version="1.0" encoding="utf-8"?>
<p:tagLst xmlns:a="http://schemas.openxmlformats.org/drawingml/2006/main" xmlns:r="http://schemas.openxmlformats.org/officeDocument/2006/relationships" xmlns:p="http://schemas.openxmlformats.org/presentationml/2006/main">
  <p:tag name="NAME" val="OvalShape"/>
</p:tagLst>
</file>

<file path=ppt/tags/tag158.xml><?xml version="1.0" encoding="utf-8"?>
<p:tagLst xmlns:a="http://schemas.openxmlformats.org/drawingml/2006/main" xmlns:r="http://schemas.openxmlformats.org/officeDocument/2006/relationships" xmlns:p="http://schemas.openxmlformats.org/presentationml/2006/main">
  <p:tag name="NAME" val="OvalShape"/>
</p:tagLst>
</file>

<file path=ppt/tags/tag159.xml><?xml version="1.0" encoding="utf-8"?>
<p:tagLst xmlns:a="http://schemas.openxmlformats.org/drawingml/2006/main" xmlns:r="http://schemas.openxmlformats.org/officeDocument/2006/relationships" xmlns:p="http://schemas.openxmlformats.org/presentationml/2006/main">
  <p:tag name="NAME" val="OvalShape"/>
</p:tagLst>
</file>

<file path=ppt/tags/tag16.xml><?xml version="1.0" encoding="utf-8"?>
<p:tagLst xmlns:a="http://schemas.openxmlformats.org/drawingml/2006/main" xmlns:r="http://schemas.openxmlformats.org/officeDocument/2006/relationships" xmlns:p="http://schemas.openxmlformats.org/presentationml/2006/main">
  <p:tag name="NAME" val="OvalShape"/>
</p:tagLst>
</file>

<file path=ppt/tags/tag160.xml><?xml version="1.0" encoding="utf-8"?>
<p:tagLst xmlns:a="http://schemas.openxmlformats.org/drawingml/2006/main" xmlns:r="http://schemas.openxmlformats.org/officeDocument/2006/relationships" xmlns:p="http://schemas.openxmlformats.org/presentationml/2006/main">
  <p:tag name="NAME" val="OvalShape"/>
</p:tagLst>
</file>

<file path=ppt/tags/tag161.xml><?xml version="1.0" encoding="utf-8"?>
<p:tagLst xmlns:a="http://schemas.openxmlformats.org/drawingml/2006/main" xmlns:r="http://schemas.openxmlformats.org/officeDocument/2006/relationships" xmlns:p="http://schemas.openxmlformats.org/presentationml/2006/main">
  <p:tag name="NAME" val="OvalShape"/>
</p:tagLst>
</file>

<file path=ppt/tags/tag162.xml><?xml version="1.0" encoding="utf-8"?>
<p:tagLst xmlns:a="http://schemas.openxmlformats.org/drawingml/2006/main" xmlns:r="http://schemas.openxmlformats.org/officeDocument/2006/relationships" xmlns:p="http://schemas.openxmlformats.org/presentationml/2006/main">
  <p:tag name="NAME" val="OvalShape"/>
</p:tagLst>
</file>

<file path=ppt/tags/tag17.xml><?xml version="1.0" encoding="utf-8"?>
<p:tagLst xmlns:a="http://schemas.openxmlformats.org/drawingml/2006/main" xmlns:r="http://schemas.openxmlformats.org/officeDocument/2006/relationships" xmlns:p="http://schemas.openxmlformats.org/presentationml/2006/main">
  <p:tag name="NAME" val="OvalShape"/>
</p:tagLst>
</file>

<file path=ppt/tags/tag18.xml><?xml version="1.0" encoding="utf-8"?>
<p:tagLst xmlns:a="http://schemas.openxmlformats.org/drawingml/2006/main" xmlns:r="http://schemas.openxmlformats.org/officeDocument/2006/relationships" xmlns:p="http://schemas.openxmlformats.org/presentationml/2006/main">
  <p:tag name="NAME" val="OvalShape"/>
</p:tagLst>
</file>

<file path=ppt/tags/tag19.xml><?xml version="1.0" encoding="utf-8"?>
<p:tagLst xmlns:a="http://schemas.openxmlformats.org/drawingml/2006/main" xmlns:r="http://schemas.openxmlformats.org/officeDocument/2006/relationships" xmlns:p="http://schemas.openxmlformats.org/presentationml/2006/main">
  <p:tag name="NAME" val="OvalShap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NAME" val="OvalShape"/>
</p:tagLst>
</file>

<file path=ppt/tags/tag21.xml><?xml version="1.0" encoding="utf-8"?>
<p:tagLst xmlns:a="http://schemas.openxmlformats.org/drawingml/2006/main" xmlns:r="http://schemas.openxmlformats.org/officeDocument/2006/relationships" xmlns:p="http://schemas.openxmlformats.org/presentationml/2006/main">
  <p:tag name="NAME" val="OvalShape"/>
</p:tagLst>
</file>

<file path=ppt/tags/tag22.xml><?xml version="1.0" encoding="utf-8"?>
<p:tagLst xmlns:a="http://schemas.openxmlformats.org/drawingml/2006/main" xmlns:r="http://schemas.openxmlformats.org/officeDocument/2006/relationships" xmlns:p="http://schemas.openxmlformats.org/presentationml/2006/main">
  <p:tag name="NAME" val="OvalShape"/>
</p:tagLst>
</file>

<file path=ppt/tags/tag23.xml><?xml version="1.0" encoding="utf-8"?>
<p:tagLst xmlns:a="http://schemas.openxmlformats.org/drawingml/2006/main" xmlns:r="http://schemas.openxmlformats.org/officeDocument/2006/relationships" xmlns:p="http://schemas.openxmlformats.org/presentationml/2006/main">
  <p:tag name="NAME" val="OvalShape"/>
</p:tagLst>
</file>

<file path=ppt/tags/tag24.xml><?xml version="1.0" encoding="utf-8"?>
<p:tagLst xmlns:a="http://schemas.openxmlformats.org/drawingml/2006/main" xmlns:r="http://schemas.openxmlformats.org/officeDocument/2006/relationships" xmlns:p="http://schemas.openxmlformats.org/presentationml/2006/main">
  <p:tag name="NAME" val="OvalShape"/>
</p:tagLst>
</file>

<file path=ppt/tags/tag25.xml><?xml version="1.0" encoding="utf-8"?>
<p:tagLst xmlns:a="http://schemas.openxmlformats.org/drawingml/2006/main" xmlns:r="http://schemas.openxmlformats.org/officeDocument/2006/relationships" xmlns:p="http://schemas.openxmlformats.org/presentationml/2006/main">
  <p:tag name="NAME" val="OvalShape"/>
</p:tagLst>
</file>

<file path=ppt/tags/tag26.xml><?xml version="1.0" encoding="utf-8"?>
<p:tagLst xmlns:a="http://schemas.openxmlformats.org/drawingml/2006/main" xmlns:r="http://schemas.openxmlformats.org/officeDocument/2006/relationships" xmlns:p="http://schemas.openxmlformats.org/presentationml/2006/main">
  <p:tag name="NAME" val="OvalShape"/>
</p:tagLst>
</file>

<file path=ppt/tags/tag27.xml><?xml version="1.0" encoding="utf-8"?>
<p:tagLst xmlns:a="http://schemas.openxmlformats.org/drawingml/2006/main" xmlns:r="http://schemas.openxmlformats.org/officeDocument/2006/relationships" xmlns:p="http://schemas.openxmlformats.org/presentationml/2006/main">
  <p:tag name="NAME" val="OvalShape"/>
</p:tagLst>
</file>

<file path=ppt/tags/tag28.xml><?xml version="1.0" encoding="utf-8"?>
<p:tagLst xmlns:a="http://schemas.openxmlformats.org/drawingml/2006/main" xmlns:r="http://schemas.openxmlformats.org/officeDocument/2006/relationships" xmlns:p="http://schemas.openxmlformats.org/presentationml/2006/main">
  <p:tag name="NAME" val="OvalShape"/>
</p:tagLst>
</file>

<file path=ppt/tags/tag29.xml><?xml version="1.0" encoding="utf-8"?>
<p:tagLst xmlns:a="http://schemas.openxmlformats.org/drawingml/2006/main" xmlns:r="http://schemas.openxmlformats.org/officeDocument/2006/relationships" xmlns:p="http://schemas.openxmlformats.org/presentationml/2006/main">
  <p:tag name="NAME" val="OvalShap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NAME" val="OvalShape"/>
</p:tagLst>
</file>

<file path=ppt/tags/tag32.xml><?xml version="1.0" encoding="utf-8"?>
<p:tagLst xmlns:a="http://schemas.openxmlformats.org/drawingml/2006/main" xmlns:r="http://schemas.openxmlformats.org/officeDocument/2006/relationships" xmlns:p="http://schemas.openxmlformats.org/presentationml/2006/main">
  <p:tag name="NAME" val="OvalShape"/>
</p:tagLst>
</file>

<file path=ppt/tags/tag33.xml><?xml version="1.0" encoding="utf-8"?>
<p:tagLst xmlns:a="http://schemas.openxmlformats.org/drawingml/2006/main" xmlns:r="http://schemas.openxmlformats.org/officeDocument/2006/relationships" xmlns:p="http://schemas.openxmlformats.org/presentationml/2006/main">
  <p:tag name="NAME" val="OvalShape"/>
</p:tagLst>
</file>

<file path=ppt/tags/tag34.xml><?xml version="1.0" encoding="utf-8"?>
<p:tagLst xmlns:a="http://schemas.openxmlformats.org/drawingml/2006/main" xmlns:r="http://schemas.openxmlformats.org/officeDocument/2006/relationships" xmlns:p="http://schemas.openxmlformats.org/presentationml/2006/main">
  <p:tag name="NAME" val="OvalShape"/>
</p:tagLst>
</file>

<file path=ppt/tags/tag35.xml><?xml version="1.0" encoding="utf-8"?>
<p:tagLst xmlns:a="http://schemas.openxmlformats.org/drawingml/2006/main" xmlns:r="http://schemas.openxmlformats.org/officeDocument/2006/relationships" xmlns:p="http://schemas.openxmlformats.org/presentationml/2006/main">
  <p:tag name="NAME" val="OvalShape"/>
</p:tagLst>
</file>

<file path=ppt/tags/tag36.xml><?xml version="1.0" encoding="utf-8"?>
<p:tagLst xmlns:a="http://schemas.openxmlformats.org/drawingml/2006/main" xmlns:r="http://schemas.openxmlformats.org/officeDocument/2006/relationships" xmlns:p="http://schemas.openxmlformats.org/presentationml/2006/main">
  <p:tag name="NAME" val="OvalShape"/>
</p:tagLst>
</file>

<file path=ppt/tags/tag37.xml><?xml version="1.0" encoding="utf-8"?>
<p:tagLst xmlns:a="http://schemas.openxmlformats.org/drawingml/2006/main" xmlns:r="http://schemas.openxmlformats.org/officeDocument/2006/relationships" xmlns:p="http://schemas.openxmlformats.org/presentationml/2006/main">
  <p:tag name="NAME" val="OvalShape"/>
</p:tagLst>
</file>

<file path=ppt/tags/tag38.xml><?xml version="1.0" encoding="utf-8"?>
<p:tagLst xmlns:a="http://schemas.openxmlformats.org/drawingml/2006/main" xmlns:r="http://schemas.openxmlformats.org/officeDocument/2006/relationships" xmlns:p="http://schemas.openxmlformats.org/presentationml/2006/main">
  <p:tag name="NAME" val="OvalShape"/>
</p:tagLst>
</file>

<file path=ppt/tags/tag39.xml><?xml version="1.0" encoding="utf-8"?>
<p:tagLst xmlns:a="http://schemas.openxmlformats.org/drawingml/2006/main" xmlns:r="http://schemas.openxmlformats.org/officeDocument/2006/relationships" xmlns:p="http://schemas.openxmlformats.org/presentationml/2006/main">
  <p:tag name="NAME" val="OvalShap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NAME" val="OvalShape"/>
</p:tagLst>
</file>

<file path=ppt/tags/tag41.xml><?xml version="1.0" encoding="utf-8"?>
<p:tagLst xmlns:a="http://schemas.openxmlformats.org/drawingml/2006/main" xmlns:r="http://schemas.openxmlformats.org/officeDocument/2006/relationships" xmlns:p="http://schemas.openxmlformats.org/presentationml/2006/main">
  <p:tag name="NAME" val="OvalShape"/>
</p:tagLst>
</file>

<file path=ppt/tags/tag42.xml><?xml version="1.0" encoding="utf-8"?>
<p:tagLst xmlns:a="http://schemas.openxmlformats.org/drawingml/2006/main" xmlns:r="http://schemas.openxmlformats.org/officeDocument/2006/relationships" xmlns:p="http://schemas.openxmlformats.org/presentationml/2006/main">
  <p:tag name="NAME" val="OvalShape"/>
</p:tagLst>
</file>

<file path=ppt/tags/tag43.xml><?xml version="1.0" encoding="utf-8"?>
<p:tagLst xmlns:a="http://schemas.openxmlformats.org/drawingml/2006/main" xmlns:r="http://schemas.openxmlformats.org/officeDocument/2006/relationships" xmlns:p="http://schemas.openxmlformats.org/presentationml/2006/main">
  <p:tag name="NAME" val="OvalShape"/>
</p:tagLst>
</file>

<file path=ppt/tags/tag44.xml><?xml version="1.0" encoding="utf-8"?>
<p:tagLst xmlns:a="http://schemas.openxmlformats.org/drawingml/2006/main" xmlns:r="http://schemas.openxmlformats.org/officeDocument/2006/relationships" xmlns:p="http://schemas.openxmlformats.org/presentationml/2006/main">
  <p:tag name="NAME" val="OvalShape"/>
</p:tagLst>
</file>

<file path=ppt/tags/tag45.xml><?xml version="1.0" encoding="utf-8"?>
<p:tagLst xmlns:a="http://schemas.openxmlformats.org/drawingml/2006/main" xmlns:r="http://schemas.openxmlformats.org/officeDocument/2006/relationships" xmlns:p="http://schemas.openxmlformats.org/presentationml/2006/main">
  <p:tag name="NAME" val="OvalShape"/>
</p:tagLst>
</file>

<file path=ppt/tags/tag46.xml><?xml version="1.0" encoding="utf-8"?>
<p:tagLst xmlns:a="http://schemas.openxmlformats.org/drawingml/2006/main" xmlns:r="http://schemas.openxmlformats.org/officeDocument/2006/relationships" xmlns:p="http://schemas.openxmlformats.org/presentationml/2006/main">
  <p:tag name="NAME" val="OvalShape"/>
</p:tagLst>
</file>

<file path=ppt/tags/tag47.xml><?xml version="1.0" encoding="utf-8"?>
<p:tagLst xmlns:a="http://schemas.openxmlformats.org/drawingml/2006/main" xmlns:r="http://schemas.openxmlformats.org/officeDocument/2006/relationships" xmlns:p="http://schemas.openxmlformats.org/presentationml/2006/main">
  <p:tag name="NAME" val="OvalShape"/>
</p:tagLst>
</file>

<file path=ppt/tags/tag48.xml><?xml version="1.0" encoding="utf-8"?>
<p:tagLst xmlns:a="http://schemas.openxmlformats.org/drawingml/2006/main" xmlns:r="http://schemas.openxmlformats.org/officeDocument/2006/relationships" xmlns:p="http://schemas.openxmlformats.org/presentationml/2006/main">
  <p:tag name="NAME" val="OvalShap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NAME" val="OvalShape"/>
</p:tagLst>
</file>

<file path=ppt/tags/tag51.xml><?xml version="1.0" encoding="utf-8"?>
<p:tagLst xmlns:a="http://schemas.openxmlformats.org/drawingml/2006/main" xmlns:r="http://schemas.openxmlformats.org/officeDocument/2006/relationships" xmlns:p="http://schemas.openxmlformats.org/presentationml/2006/main">
  <p:tag name="NAME" val="OvalShape"/>
</p:tagLst>
</file>

<file path=ppt/tags/tag52.xml><?xml version="1.0" encoding="utf-8"?>
<p:tagLst xmlns:a="http://schemas.openxmlformats.org/drawingml/2006/main" xmlns:r="http://schemas.openxmlformats.org/officeDocument/2006/relationships" xmlns:p="http://schemas.openxmlformats.org/presentationml/2006/main">
  <p:tag name="NAME" val="OvalShape"/>
</p:tagLst>
</file>

<file path=ppt/tags/tag53.xml><?xml version="1.0" encoding="utf-8"?>
<p:tagLst xmlns:a="http://schemas.openxmlformats.org/drawingml/2006/main" xmlns:r="http://schemas.openxmlformats.org/officeDocument/2006/relationships" xmlns:p="http://schemas.openxmlformats.org/presentationml/2006/main">
  <p:tag name="NAME" val="OvalShape"/>
</p:tagLst>
</file>

<file path=ppt/tags/tag54.xml><?xml version="1.0" encoding="utf-8"?>
<p:tagLst xmlns:a="http://schemas.openxmlformats.org/drawingml/2006/main" xmlns:r="http://schemas.openxmlformats.org/officeDocument/2006/relationships" xmlns:p="http://schemas.openxmlformats.org/presentationml/2006/main">
  <p:tag name="NAME" val="OvalShap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NAME" val="OvalShape"/>
</p:tagLst>
</file>

<file path=ppt/tags/tag57.xml><?xml version="1.0" encoding="utf-8"?>
<p:tagLst xmlns:a="http://schemas.openxmlformats.org/drawingml/2006/main" xmlns:r="http://schemas.openxmlformats.org/officeDocument/2006/relationships" xmlns:p="http://schemas.openxmlformats.org/presentationml/2006/main">
  <p:tag name="NAME" val="OvalShape"/>
</p:tagLst>
</file>

<file path=ppt/tags/tag58.xml><?xml version="1.0" encoding="utf-8"?>
<p:tagLst xmlns:a="http://schemas.openxmlformats.org/drawingml/2006/main" xmlns:r="http://schemas.openxmlformats.org/officeDocument/2006/relationships" xmlns:p="http://schemas.openxmlformats.org/presentationml/2006/main">
  <p:tag name="NAME" val="OvalShape"/>
</p:tagLst>
</file>

<file path=ppt/tags/tag59.xml><?xml version="1.0" encoding="utf-8"?>
<p:tagLst xmlns:a="http://schemas.openxmlformats.org/drawingml/2006/main" xmlns:r="http://schemas.openxmlformats.org/officeDocument/2006/relationships" xmlns:p="http://schemas.openxmlformats.org/presentationml/2006/main">
  <p:tag name="NAME" val="OvalShap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NAME" val="OvalShape"/>
</p:tagLst>
</file>

<file path=ppt/tags/tag61.xml><?xml version="1.0" encoding="utf-8"?>
<p:tagLst xmlns:a="http://schemas.openxmlformats.org/drawingml/2006/main" xmlns:r="http://schemas.openxmlformats.org/officeDocument/2006/relationships" xmlns:p="http://schemas.openxmlformats.org/presentationml/2006/main">
  <p:tag name="NAME" val="OvalShape"/>
</p:tagLst>
</file>

<file path=ppt/tags/tag62.xml><?xml version="1.0" encoding="utf-8"?>
<p:tagLst xmlns:a="http://schemas.openxmlformats.org/drawingml/2006/main" xmlns:r="http://schemas.openxmlformats.org/officeDocument/2006/relationships" xmlns:p="http://schemas.openxmlformats.org/presentationml/2006/main">
  <p:tag name="NAME" val="OvalShape"/>
</p:tagLst>
</file>

<file path=ppt/tags/tag63.xml><?xml version="1.0" encoding="utf-8"?>
<p:tagLst xmlns:a="http://schemas.openxmlformats.org/drawingml/2006/main" xmlns:r="http://schemas.openxmlformats.org/officeDocument/2006/relationships" xmlns:p="http://schemas.openxmlformats.org/presentationml/2006/main">
  <p:tag name="NAME" val="OvalShape"/>
</p:tagLst>
</file>

<file path=ppt/tags/tag64.xml><?xml version="1.0" encoding="utf-8"?>
<p:tagLst xmlns:a="http://schemas.openxmlformats.org/drawingml/2006/main" xmlns:r="http://schemas.openxmlformats.org/officeDocument/2006/relationships" xmlns:p="http://schemas.openxmlformats.org/presentationml/2006/main">
  <p:tag name="NAME" val="OvalShape"/>
</p:tagLst>
</file>

<file path=ppt/tags/tag65.xml><?xml version="1.0" encoding="utf-8"?>
<p:tagLst xmlns:a="http://schemas.openxmlformats.org/drawingml/2006/main" xmlns:r="http://schemas.openxmlformats.org/officeDocument/2006/relationships" xmlns:p="http://schemas.openxmlformats.org/presentationml/2006/main">
  <p:tag name="NAME" val="OvalShape"/>
</p:tagLst>
</file>

<file path=ppt/tags/tag66.xml><?xml version="1.0" encoding="utf-8"?>
<p:tagLst xmlns:a="http://schemas.openxmlformats.org/drawingml/2006/main" xmlns:r="http://schemas.openxmlformats.org/officeDocument/2006/relationships" xmlns:p="http://schemas.openxmlformats.org/presentationml/2006/main">
  <p:tag name="NAME" val="OvalShape"/>
</p:tagLst>
</file>

<file path=ppt/tags/tag67.xml><?xml version="1.0" encoding="utf-8"?>
<p:tagLst xmlns:a="http://schemas.openxmlformats.org/drawingml/2006/main" xmlns:r="http://schemas.openxmlformats.org/officeDocument/2006/relationships" xmlns:p="http://schemas.openxmlformats.org/presentationml/2006/main">
  <p:tag name="NAME" val="OvalShape"/>
</p:tagLst>
</file>

<file path=ppt/tags/tag68.xml><?xml version="1.0" encoding="utf-8"?>
<p:tagLst xmlns:a="http://schemas.openxmlformats.org/drawingml/2006/main" xmlns:r="http://schemas.openxmlformats.org/officeDocument/2006/relationships" xmlns:p="http://schemas.openxmlformats.org/presentationml/2006/main">
  <p:tag name="NAME" val="OvalShape"/>
</p:tagLst>
</file>

<file path=ppt/tags/tag69.xml><?xml version="1.0" encoding="utf-8"?>
<p:tagLst xmlns:a="http://schemas.openxmlformats.org/drawingml/2006/main" xmlns:r="http://schemas.openxmlformats.org/officeDocument/2006/relationships" xmlns:p="http://schemas.openxmlformats.org/presentationml/2006/main">
  <p:tag name="NAME" val="OvalShap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NAME" val="OvalShape"/>
</p:tagLst>
</file>

<file path=ppt/tags/tag72.xml><?xml version="1.0" encoding="utf-8"?>
<p:tagLst xmlns:a="http://schemas.openxmlformats.org/drawingml/2006/main" xmlns:r="http://schemas.openxmlformats.org/officeDocument/2006/relationships" xmlns:p="http://schemas.openxmlformats.org/presentationml/2006/main">
  <p:tag name="NAME" val="OvalShape"/>
</p:tagLst>
</file>

<file path=ppt/tags/tag73.xml><?xml version="1.0" encoding="utf-8"?>
<p:tagLst xmlns:a="http://schemas.openxmlformats.org/drawingml/2006/main" xmlns:r="http://schemas.openxmlformats.org/officeDocument/2006/relationships" xmlns:p="http://schemas.openxmlformats.org/presentationml/2006/main">
  <p:tag name="NAME" val="OvalShape"/>
</p:tagLst>
</file>

<file path=ppt/tags/tag74.xml><?xml version="1.0" encoding="utf-8"?>
<p:tagLst xmlns:a="http://schemas.openxmlformats.org/drawingml/2006/main" xmlns:r="http://schemas.openxmlformats.org/officeDocument/2006/relationships" xmlns:p="http://schemas.openxmlformats.org/presentationml/2006/main">
  <p:tag name="NAME" val="OvalShape"/>
</p:tagLst>
</file>

<file path=ppt/tags/tag75.xml><?xml version="1.0" encoding="utf-8"?>
<p:tagLst xmlns:a="http://schemas.openxmlformats.org/drawingml/2006/main" xmlns:r="http://schemas.openxmlformats.org/officeDocument/2006/relationships" xmlns:p="http://schemas.openxmlformats.org/presentationml/2006/main">
  <p:tag name="NAME" val="OvalShape"/>
</p:tagLst>
</file>

<file path=ppt/tags/tag76.xml><?xml version="1.0" encoding="utf-8"?>
<p:tagLst xmlns:a="http://schemas.openxmlformats.org/drawingml/2006/main" xmlns:r="http://schemas.openxmlformats.org/officeDocument/2006/relationships" xmlns:p="http://schemas.openxmlformats.org/presentationml/2006/main">
  <p:tag name="NAME" val="OvalShape"/>
</p:tagLst>
</file>

<file path=ppt/tags/tag77.xml><?xml version="1.0" encoding="utf-8"?>
<p:tagLst xmlns:a="http://schemas.openxmlformats.org/drawingml/2006/main" xmlns:r="http://schemas.openxmlformats.org/officeDocument/2006/relationships" xmlns:p="http://schemas.openxmlformats.org/presentationml/2006/main">
  <p:tag name="NAME" val="OvalShape"/>
</p:tagLst>
</file>

<file path=ppt/tags/tag78.xml><?xml version="1.0" encoding="utf-8"?>
<p:tagLst xmlns:a="http://schemas.openxmlformats.org/drawingml/2006/main" xmlns:r="http://schemas.openxmlformats.org/officeDocument/2006/relationships" xmlns:p="http://schemas.openxmlformats.org/presentationml/2006/main">
  <p:tag name="NAME" val="OvalShape"/>
</p:tagLst>
</file>

<file path=ppt/tags/tag79.xml><?xml version="1.0" encoding="utf-8"?>
<p:tagLst xmlns:a="http://schemas.openxmlformats.org/drawingml/2006/main" xmlns:r="http://schemas.openxmlformats.org/officeDocument/2006/relationships" xmlns:p="http://schemas.openxmlformats.org/presentationml/2006/main">
  <p:tag name="NAME" val="OvalShap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NAME" val="OvalShape"/>
</p:tagLst>
</file>

<file path=ppt/tags/tag81.xml><?xml version="1.0" encoding="utf-8"?>
<p:tagLst xmlns:a="http://schemas.openxmlformats.org/drawingml/2006/main" xmlns:r="http://schemas.openxmlformats.org/officeDocument/2006/relationships" xmlns:p="http://schemas.openxmlformats.org/presentationml/2006/main">
  <p:tag name="NAME" val="OvalShape"/>
</p:tagLst>
</file>

<file path=ppt/tags/tag82.xml><?xml version="1.0" encoding="utf-8"?>
<p:tagLst xmlns:a="http://schemas.openxmlformats.org/drawingml/2006/main" xmlns:r="http://schemas.openxmlformats.org/officeDocument/2006/relationships" xmlns:p="http://schemas.openxmlformats.org/presentationml/2006/main">
  <p:tag name="NAME" val="OvalShape"/>
</p:tagLst>
</file>

<file path=ppt/tags/tag83.xml><?xml version="1.0" encoding="utf-8"?>
<p:tagLst xmlns:a="http://schemas.openxmlformats.org/drawingml/2006/main" xmlns:r="http://schemas.openxmlformats.org/officeDocument/2006/relationships" xmlns:p="http://schemas.openxmlformats.org/presentationml/2006/main">
  <p:tag name="NAME" val="OvalShape"/>
</p:tagLst>
</file>

<file path=ppt/tags/tag84.xml><?xml version="1.0" encoding="utf-8"?>
<p:tagLst xmlns:a="http://schemas.openxmlformats.org/drawingml/2006/main" xmlns:r="http://schemas.openxmlformats.org/officeDocument/2006/relationships" xmlns:p="http://schemas.openxmlformats.org/presentationml/2006/main">
  <p:tag name="NAME" val="OvalShape"/>
</p:tagLst>
</file>

<file path=ppt/tags/tag85.xml><?xml version="1.0" encoding="utf-8"?>
<p:tagLst xmlns:a="http://schemas.openxmlformats.org/drawingml/2006/main" xmlns:r="http://schemas.openxmlformats.org/officeDocument/2006/relationships" xmlns:p="http://schemas.openxmlformats.org/presentationml/2006/main">
  <p:tag name="NAME" val="OvalShape"/>
</p:tagLst>
</file>

<file path=ppt/tags/tag86.xml><?xml version="1.0" encoding="utf-8"?>
<p:tagLst xmlns:a="http://schemas.openxmlformats.org/drawingml/2006/main" xmlns:r="http://schemas.openxmlformats.org/officeDocument/2006/relationships" xmlns:p="http://schemas.openxmlformats.org/presentationml/2006/main">
  <p:tag name="NAME" val="OvalShape"/>
</p:tagLst>
</file>

<file path=ppt/tags/tag87.xml><?xml version="1.0" encoding="utf-8"?>
<p:tagLst xmlns:a="http://schemas.openxmlformats.org/drawingml/2006/main" xmlns:r="http://schemas.openxmlformats.org/officeDocument/2006/relationships" xmlns:p="http://schemas.openxmlformats.org/presentationml/2006/main">
  <p:tag name="NAME" val="OvalShape"/>
</p:tagLst>
</file>

<file path=ppt/tags/tag88.xml><?xml version="1.0" encoding="utf-8"?>
<p:tagLst xmlns:a="http://schemas.openxmlformats.org/drawingml/2006/main" xmlns:r="http://schemas.openxmlformats.org/officeDocument/2006/relationships" xmlns:p="http://schemas.openxmlformats.org/presentationml/2006/main">
  <p:tag name="NAME" val="OvalShape"/>
</p:tagLst>
</file>

<file path=ppt/tags/tag89.xml><?xml version="1.0" encoding="utf-8"?>
<p:tagLst xmlns:a="http://schemas.openxmlformats.org/drawingml/2006/main" xmlns:r="http://schemas.openxmlformats.org/officeDocument/2006/relationships" xmlns:p="http://schemas.openxmlformats.org/presentationml/2006/main">
  <p:tag name="NAME" val="OvalShap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NAME" val="OvalShape"/>
</p:tagLst>
</file>

<file path=ppt/tags/tag91.xml><?xml version="1.0" encoding="utf-8"?>
<p:tagLst xmlns:a="http://schemas.openxmlformats.org/drawingml/2006/main" xmlns:r="http://schemas.openxmlformats.org/officeDocument/2006/relationships" xmlns:p="http://schemas.openxmlformats.org/presentationml/2006/main">
  <p:tag name="NAME" val="OvalShape"/>
</p:tagLst>
</file>

<file path=ppt/tags/tag92.xml><?xml version="1.0" encoding="utf-8"?>
<p:tagLst xmlns:a="http://schemas.openxmlformats.org/drawingml/2006/main" xmlns:r="http://schemas.openxmlformats.org/officeDocument/2006/relationships" xmlns:p="http://schemas.openxmlformats.org/presentationml/2006/main">
  <p:tag name="NAME" val="OvalShape"/>
</p:tagLst>
</file>

<file path=ppt/tags/tag93.xml><?xml version="1.0" encoding="utf-8"?>
<p:tagLst xmlns:a="http://schemas.openxmlformats.org/drawingml/2006/main" xmlns:r="http://schemas.openxmlformats.org/officeDocument/2006/relationships" xmlns:p="http://schemas.openxmlformats.org/presentationml/2006/main">
  <p:tag name="NAME" val="OvalShape"/>
</p:tagLst>
</file>

<file path=ppt/tags/tag94.xml><?xml version="1.0" encoding="utf-8"?>
<p:tagLst xmlns:a="http://schemas.openxmlformats.org/drawingml/2006/main" xmlns:r="http://schemas.openxmlformats.org/officeDocument/2006/relationships" xmlns:p="http://schemas.openxmlformats.org/presentationml/2006/main">
  <p:tag name="NAME" val="OvalShape"/>
</p:tagLst>
</file>

<file path=ppt/tags/tag95.xml><?xml version="1.0" encoding="utf-8"?>
<p:tagLst xmlns:a="http://schemas.openxmlformats.org/drawingml/2006/main" xmlns:r="http://schemas.openxmlformats.org/officeDocument/2006/relationships" xmlns:p="http://schemas.openxmlformats.org/presentationml/2006/main">
  <p:tag name="NAME" val="OvalShape"/>
</p:tagLst>
</file>

<file path=ppt/tags/tag96.xml><?xml version="1.0" encoding="utf-8"?>
<p:tagLst xmlns:a="http://schemas.openxmlformats.org/drawingml/2006/main" xmlns:r="http://schemas.openxmlformats.org/officeDocument/2006/relationships" xmlns:p="http://schemas.openxmlformats.org/presentationml/2006/main">
  <p:tag name="NAME" val="OvalShape"/>
</p:tagLst>
</file>

<file path=ppt/tags/tag97.xml><?xml version="1.0" encoding="utf-8"?>
<p:tagLst xmlns:a="http://schemas.openxmlformats.org/drawingml/2006/main" xmlns:r="http://schemas.openxmlformats.org/officeDocument/2006/relationships" xmlns:p="http://schemas.openxmlformats.org/presentationml/2006/main">
  <p:tag name="NAME" val="OvalShape"/>
</p:tagLst>
</file>

<file path=ppt/tags/tag98.xml><?xml version="1.0" encoding="utf-8"?>
<p:tagLst xmlns:a="http://schemas.openxmlformats.org/drawingml/2006/main" xmlns:r="http://schemas.openxmlformats.org/officeDocument/2006/relationships" xmlns:p="http://schemas.openxmlformats.org/presentationml/2006/main">
  <p:tag name="NAME" val="OvalShape"/>
</p:tagLst>
</file>

<file path=ppt/tags/tag99.xml><?xml version="1.0" encoding="utf-8"?>
<p:tagLst xmlns:a="http://schemas.openxmlformats.org/drawingml/2006/main" xmlns:r="http://schemas.openxmlformats.org/officeDocument/2006/relationships" xmlns:p="http://schemas.openxmlformats.org/presentationml/2006/main">
  <p:tag name="NAME" val="OvalShape"/>
</p:tagLst>
</file>

<file path=ppt/theme/theme1.xml><?xml version="1.0" encoding="utf-8"?>
<a:theme xmlns:a="http://schemas.openxmlformats.org/drawingml/2006/main" name="2014-05-16 APS Powerpoint Template">
  <a:themeElements>
    <a:clrScheme name="APS - 8">
      <a:dk1>
        <a:sysClr val="windowText" lastClr="000000"/>
      </a:dk1>
      <a:lt1>
        <a:sysClr val="window" lastClr="FFFFFF"/>
      </a:lt1>
      <a:dk2>
        <a:srgbClr val="7F7F7F"/>
      </a:dk2>
      <a:lt2>
        <a:srgbClr val="E0E0E0"/>
      </a:lt2>
      <a:accent1>
        <a:srgbClr val="F2F2F2"/>
      </a:accent1>
      <a:accent2>
        <a:srgbClr val="14A2B2"/>
      </a:accent2>
      <a:accent3>
        <a:srgbClr val="F58026"/>
      </a:accent3>
      <a:accent4>
        <a:srgbClr val="8DC641"/>
      </a:accent4>
      <a:accent5>
        <a:srgbClr val="7F7F7F"/>
      </a:accent5>
      <a:accent6>
        <a:srgbClr val="216BA5"/>
      </a:accent6>
      <a:hlink>
        <a:srgbClr val="FCBB88"/>
      </a:hlink>
      <a:folHlink>
        <a:srgbClr val="C4DF9B"/>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bodyPr wrap="none" rtlCol="0">
        <a:spAutoFit/>
      </a:bodyPr>
      <a:lstStyle>
        <a:defPPr>
          <a:defRPr sz="1400" dirty="0" err="1" smtClean="0">
            <a:latin typeface="+mn-lt"/>
            <a:cs typeface="Arial" panose="020B0604020202020204" pitchFamily="34" charset="0"/>
          </a:defRPr>
        </a:defPPr>
      </a:lstStyle>
    </a:txDef>
  </a:objectDefaults>
  <a:extraClrSchemeLst/>
  <a:extLst>
    <a:ext uri="{05A4C25C-085E-4340-85A3-A5531E510DB2}">
      <thm15:themeFamily xmlns:thm15="http://schemas.microsoft.com/office/thememl/2012/main" xmlns="" name="2014-05-16 APS Powerpoint Template" id="{317144E5-62CA-4D14-82F0-31CC2FE0E040}" vid="{884A83B9-4A60-4F02-9C81-5B5367FCB6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2014-05-16 APS Powerpoint Template.potx</Template>
  <TotalTime>17772</TotalTime>
  <Words>3690</Words>
  <Application>Microsoft Macintosh PowerPoint</Application>
  <PresentationFormat>On-screen Show (4:3)</PresentationFormat>
  <Paragraphs>659</Paragraphs>
  <Slides>69</Slides>
  <Notes>29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71" baseType="lpstr">
      <vt:lpstr>2014-05-16 APS Powerpoint Template</vt:lpstr>
      <vt:lpstr>think-cell Slide</vt:lpstr>
      <vt:lpstr>PowerPoint Presentation</vt:lpstr>
      <vt:lpstr>Table of Contents</vt:lpstr>
      <vt:lpstr>Contents</vt:lpstr>
      <vt:lpstr>Contents</vt:lpstr>
      <vt:lpstr>The Evolution of GNOSIS</vt:lpstr>
      <vt:lpstr>OUR MISSION  We optimize healthcare outcomes by measuring and improving clinical decision-making.</vt:lpstr>
      <vt:lpstr>Introducing GNOSIS A New Approach to Patient Safety and Practitioner Excellence  </vt:lpstr>
      <vt:lpstr>Overview: How GNOSIS™ Works</vt:lpstr>
      <vt:lpstr>Responsibilities of a GNOSIS Peer Mentor</vt:lpstr>
      <vt:lpstr>GNOSIS™ TRAINING LEARNING OBJECTIVES</vt:lpstr>
      <vt:lpstr>GNOSIS™ Training Learning Objectives </vt:lpstr>
      <vt:lpstr>Getting Started with GNOSIS Logging into GNOSIS after Registration </vt:lpstr>
      <vt:lpstr>BEGINNING GNOSIS THE PERSONAL PROFICIENCY MODULE</vt:lpstr>
      <vt:lpstr>The Personal Proficiency Module</vt:lpstr>
      <vt:lpstr>The Personal Proficiency Module</vt:lpstr>
      <vt:lpstr>The Personal Proficiency Module</vt:lpstr>
      <vt:lpstr>The Personal Proficiency Module Knowledge Questions</vt:lpstr>
      <vt:lpstr>The Personal Proficiency Module Judgment Questions</vt:lpstr>
      <vt:lpstr>The Personal Proficiency Module Answering Judgment Questions using the Likert Scale</vt:lpstr>
      <vt:lpstr>The Personal Proficiency Module Scoring</vt:lpstr>
      <vt:lpstr>The Personal Proficiency Module Structure &amp; Time Allocation</vt:lpstr>
      <vt:lpstr>GNOSIS LEARNING PATH</vt:lpstr>
      <vt:lpstr>GNOSIS Learning Path</vt:lpstr>
      <vt:lpstr>GNOSIS Learning Path</vt:lpstr>
      <vt:lpstr>GNOSIS Learning Path</vt:lpstr>
      <vt:lpstr>PPM and Learning Path Average Completion Times1</vt:lpstr>
      <vt:lpstr>GNOSIS CERTIFICATES</vt:lpstr>
      <vt:lpstr>GNOSIS Certificates &amp; Completion of Learning Path</vt:lpstr>
      <vt:lpstr>GNOSIS Certificates</vt:lpstr>
      <vt:lpstr>GNOSIS Memorandum of Completion of Learning Path</vt:lpstr>
      <vt:lpstr>GNOSIS Memorandum of Completion of Learning Path</vt:lpstr>
      <vt:lpstr>GNOSIS Certificates versus Memorandum of Completion</vt:lpstr>
      <vt:lpstr>Accruing CME/CE Credits</vt:lpstr>
      <vt:lpstr>Example: Demonstrating accruing CME/CE Credits</vt:lpstr>
      <vt:lpstr>GNOSIS REPORTING FOR CLINICAL USERS My Scores</vt:lpstr>
      <vt:lpstr>GNOSIS Reporting for Clinical Users  Knowledge Report</vt:lpstr>
      <vt:lpstr>GNOSIS Reporting for Clinical Users  Judgment Report</vt:lpstr>
      <vt:lpstr>GNOSIS Reporting for Clinical Users  Explain My Score</vt:lpstr>
      <vt:lpstr>GNOSIS CATALOG</vt:lpstr>
      <vt:lpstr>GNOSIS Catalog</vt:lpstr>
      <vt:lpstr>GNOSIS Catalog: Courses beginning with a PPM</vt:lpstr>
      <vt:lpstr>GNOSIS Catalog: Courses without a PPM</vt:lpstr>
      <vt:lpstr>GNOSIS Dashboard of CME/CE Credits</vt:lpstr>
      <vt:lpstr>GNOSIS ADMINISTRATIVE EXPERIENCE ANALYZING PRACTITIONER PROFICIENCY</vt:lpstr>
      <vt:lpstr>Analyze Practitioner's Subject Area Proficiency</vt:lpstr>
      <vt:lpstr>Analyze Practitioner's Subject Area Proficiency Knowledge Questions</vt:lpstr>
      <vt:lpstr>Analyze Practitioner's Subject Area Proficiency Judgment Questions</vt:lpstr>
      <vt:lpstr>GNOSIS ADMINISTRATIVE EXPERIENCE MONITORING GNOSIS ENGAGEMENT</vt:lpstr>
      <vt:lpstr>Monitoring GNOSIS Engagement Registrations</vt:lpstr>
      <vt:lpstr>Monitoring GNOSIS Engagement Registrations</vt:lpstr>
      <vt:lpstr>Monitoring GNOSIS Engagement Course Status</vt:lpstr>
      <vt:lpstr>Monitoring GNOSIS Engagement Course Status</vt:lpstr>
      <vt:lpstr>Monitoring GNOSIS Engagement Course Status</vt:lpstr>
      <vt:lpstr>Monitoring GNOSIS Engagement Course Status</vt:lpstr>
      <vt:lpstr>Monitoring GNOSIS Engagement Learning Path Status</vt:lpstr>
      <vt:lpstr>Monitoring GNOSIS Engagement Learning Path Status</vt:lpstr>
      <vt:lpstr>Monitoring GNOSIS Engagement Learning Path</vt:lpstr>
      <vt:lpstr>Monitoring GNOSIS Engagement Learning Path</vt:lpstr>
      <vt:lpstr>Monitoring GNOSIS Engagement Learning Path</vt:lpstr>
      <vt:lpstr>Monitoring GNOSIS Engagement Learning Path</vt:lpstr>
      <vt:lpstr>Monitoring GNOSIS Engagement Learning Path</vt:lpstr>
      <vt:lpstr>Comparing Course Status v. Learning Path Status</vt:lpstr>
      <vt:lpstr>ENDING YOUR GNOSIS SESSION</vt:lpstr>
      <vt:lpstr>Logging out of GNOSIS</vt:lpstr>
      <vt:lpstr>CUSTOMER SUPPORT &amp; ADDITIONAL FEATURES</vt:lpstr>
      <vt:lpstr>APS CUSTOMER SUPPORT</vt:lpstr>
      <vt:lpstr>GNOSIS Profile</vt:lpstr>
      <vt:lpstr>Contact Us</vt:lpstr>
      <vt:lpstr>THANK YOU</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Darling</dc:creator>
  <cp:lastModifiedBy>Abby Panozzo</cp:lastModifiedBy>
  <cp:revision>83</cp:revision>
  <dcterms:created xsi:type="dcterms:W3CDTF">2014-04-15T21:04:24Z</dcterms:created>
  <dcterms:modified xsi:type="dcterms:W3CDTF">2014-08-18T19:40:26Z</dcterms:modified>
</cp:coreProperties>
</file>